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1" r:id="rId3"/>
    <p:sldId id="257" r:id="rId4"/>
    <p:sldId id="259" r:id="rId5"/>
    <p:sldId id="275" r:id="rId6"/>
    <p:sldId id="261" r:id="rId7"/>
    <p:sldId id="276" r:id="rId8"/>
    <p:sldId id="273" r:id="rId9"/>
    <p:sldId id="263" r:id="rId10"/>
    <p:sldId id="277" r:id="rId11"/>
    <p:sldId id="278" r:id="rId12"/>
    <p:sldId id="279" r:id="rId13"/>
    <p:sldId id="280" r:id="rId14"/>
    <p:sldId id="264" r:id="rId15"/>
    <p:sldId id="265" r:id="rId16"/>
    <p:sldId id="266" r:id="rId17"/>
    <p:sldId id="267" r:id="rId18"/>
    <p:sldId id="274" r:id="rId19"/>
    <p:sldId id="268" r:id="rId20"/>
    <p:sldId id="269" r:id="rId21"/>
    <p:sldId id="271" r:id="rId22"/>
    <p:sldId id="272"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0445" autoAdjust="0"/>
  </p:normalViewPr>
  <p:slideViewPr>
    <p:cSldViewPr snapToGrid="0">
      <p:cViewPr varScale="1">
        <p:scale>
          <a:sx n="71" d="100"/>
          <a:sy n="71" d="100"/>
        </p:scale>
        <p:origin x="11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8C691-A688-42DD-A1B3-B11D57CB462A}" type="datetimeFigureOut">
              <a:rPr lang="en-US" smtClean="0"/>
              <a:t>11/29/2017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7C7D7-44C3-406B-BEC0-9C6A7EC5D463}" type="slidenum">
              <a:rPr lang="en-US" smtClean="0"/>
              <a:t>‹nr.›</a:t>
            </a:fld>
            <a:endParaRPr lang="en-US"/>
          </a:p>
        </p:txBody>
      </p:sp>
    </p:spTree>
    <p:extLst>
      <p:ext uri="{BB962C8B-B14F-4D97-AF65-F5344CB8AC3E}">
        <p14:creationId xmlns:p14="http://schemas.microsoft.com/office/powerpoint/2010/main" val="174125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r>
              <a:rPr lang="en-US" dirty="0" smtClean="0"/>
              <a:t>The </a:t>
            </a:r>
            <a:r>
              <a:rPr lang="en-US" dirty="0"/>
              <a:t>proposed framework for the sensor fault detection was tested on the building of The Hague University of Applied Science (THUAS) in Delft. This building was selected for the research because this building has a complex HVAC system with an advanced control system and extensive measurement data is available for analyzing the sensor values and the indoor climate. </a:t>
            </a:r>
            <a:endParaRPr lang="en-US" dirty="0" smtClean="0"/>
          </a:p>
          <a:p>
            <a:r>
              <a:rPr lang="en-US" dirty="0" smtClean="0"/>
              <a:t>In </a:t>
            </a:r>
            <a:r>
              <a:rPr lang="en-US" dirty="0"/>
              <a:t>the rooms of the building cold and heat is delivered by a floor heating system and by ceiling panels in which water is circulated. The ventilation flow rate to the rooms is demand-controlled based on occupancy and the CO2 level. The building contains mainly classrooms and offices for the lecturers as well as a restaurant. Every room is equipped with a number of sensors: CO2, temperature, humidity, occupancy (PIR), light, ventilation rate, ventilation valve position, window open/close. The sensor data are stored in the production database since the opening of the building in august 2009. </a:t>
            </a:r>
            <a:endParaRPr lang="en-US" dirty="0" smtClean="0"/>
          </a:p>
          <a:p>
            <a:endParaRPr lang="en-US" dirty="0" smtClean="0"/>
          </a:p>
          <a:p>
            <a:r>
              <a:rPr lang="en-US" dirty="0" smtClean="0"/>
              <a:t>Modern smart building systems are equipped with many sensors as information source for the HVAC systems. The combination of data from these sensors can be used for analyzing and detection of faulty sensors. </a:t>
            </a:r>
            <a:endParaRPr lang="nl-NL" dirty="0"/>
          </a:p>
        </p:txBody>
      </p:sp>
      <p:sp>
        <p:nvSpPr>
          <p:cNvPr id="4" name="Date Placeholder 3"/>
          <p:cNvSpPr>
            <a:spLocks noGrp="1"/>
          </p:cNvSpPr>
          <p:nvPr>
            <p:ph type="dt" idx="10"/>
          </p:nvPr>
        </p:nvSpPr>
        <p:spPr/>
        <p:txBody>
          <a:bodyPr/>
          <a:lstStyle/>
          <a:p>
            <a:pPr>
              <a:defRPr/>
            </a:pPr>
            <a:fld id="{11C7BDE5-39EF-6A49-8F64-C9CCD25AA57B}" type="datetime4">
              <a:rPr lang="nl-NL" smtClean="0"/>
              <a:pPr>
                <a:defRPr/>
              </a:pPr>
              <a:t>29 november 2017</a:t>
            </a:fld>
            <a:endParaRPr lang="en-GB"/>
          </a:p>
        </p:txBody>
      </p:sp>
      <p:sp>
        <p:nvSpPr>
          <p:cNvPr id="5" name="Slide Number Placeholder 4"/>
          <p:cNvSpPr>
            <a:spLocks noGrp="1"/>
          </p:cNvSpPr>
          <p:nvPr>
            <p:ph type="sldNum" sz="quarter" idx="11"/>
          </p:nvPr>
        </p:nvSpPr>
        <p:spPr/>
        <p:txBody>
          <a:bodyPr/>
          <a:lstStyle/>
          <a:p>
            <a:pPr>
              <a:defRPr/>
            </a:pPr>
            <a:fld id="{26278720-F0DB-AD44-8A3D-3442DEB0809B}" type="slidenum">
              <a:rPr lang="en-GB" smtClean="0"/>
              <a:pPr>
                <a:defRPr/>
              </a:pPr>
              <a:t>2</a:t>
            </a:fld>
            <a:endParaRPr lang="en-GB"/>
          </a:p>
        </p:txBody>
      </p:sp>
    </p:spTree>
    <p:extLst>
      <p:ext uri="{BB962C8B-B14F-4D97-AF65-F5344CB8AC3E}">
        <p14:creationId xmlns:p14="http://schemas.microsoft.com/office/powerpoint/2010/main" val="365156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J.D.</a:t>
            </a:r>
          </a:p>
          <a:p>
            <a:endParaRPr lang="en-US" dirty="0"/>
          </a:p>
          <a:p>
            <a:r>
              <a:rPr lang="en-US" dirty="0" err="1"/>
              <a:t>Waarom</a:t>
            </a:r>
            <a:r>
              <a:rPr lang="en-US" dirty="0"/>
              <a:t> BBN?</a:t>
            </a:r>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11</a:t>
            </a:fld>
            <a:endParaRPr lang="en-US"/>
          </a:p>
        </p:txBody>
      </p:sp>
    </p:spTree>
    <p:extLst>
      <p:ext uri="{BB962C8B-B14F-4D97-AF65-F5344CB8AC3E}">
        <p14:creationId xmlns:p14="http://schemas.microsoft.com/office/powerpoint/2010/main" val="51985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J.D.</a:t>
            </a:r>
          </a:p>
          <a:p>
            <a:endParaRPr lang="en-US" dirty="0"/>
          </a:p>
          <a:p>
            <a:r>
              <a:rPr lang="en-US" dirty="0" err="1"/>
              <a:t>Waarom</a:t>
            </a:r>
            <a:r>
              <a:rPr lang="en-US" dirty="0"/>
              <a:t> BBN?</a:t>
            </a:r>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12</a:t>
            </a:fld>
            <a:endParaRPr lang="en-US"/>
          </a:p>
        </p:txBody>
      </p:sp>
    </p:spTree>
    <p:extLst>
      <p:ext uri="{BB962C8B-B14F-4D97-AF65-F5344CB8AC3E}">
        <p14:creationId xmlns:p14="http://schemas.microsoft.com/office/powerpoint/2010/main" val="120740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J.D.</a:t>
            </a:r>
          </a:p>
          <a:p>
            <a:endParaRPr lang="en-US" dirty="0"/>
          </a:p>
          <a:p>
            <a:r>
              <a:rPr lang="en-US" dirty="0" err="1"/>
              <a:t>Waarom</a:t>
            </a:r>
            <a:r>
              <a:rPr lang="en-US" dirty="0"/>
              <a:t> BBN?</a:t>
            </a:r>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13</a:t>
            </a:fld>
            <a:endParaRPr lang="en-US"/>
          </a:p>
        </p:txBody>
      </p:sp>
    </p:spTree>
    <p:extLst>
      <p:ext uri="{BB962C8B-B14F-4D97-AF65-F5344CB8AC3E}">
        <p14:creationId xmlns:p14="http://schemas.microsoft.com/office/powerpoint/2010/main" val="3779458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Deze</a:t>
            </a:r>
            <a:r>
              <a:rPr lang="en-US" dirty="0"/>
              <a:t> </a:t>
            </a:r>
            <a:r>
              <a:rPr lang="en-US" dirty="0" err="1"/>
              <a:t>methode</a:t>
            </a:r>
            <a:r>
              <a:rPr lang="en-US" dirty="0"/>
              <a:t> </a:t>
            </a:r>
            <a:r>
              <a:rPr lang="en-US" dirty="0" err="1"/>
              <a:t>maakt</a:t>
            </a:r>
            <a:r>
              <a:rPr lang="en-US" dirty="0"/>
              <a:t> </a:t>
            </a:r>
            <a:r>
              <a:rPr lang="en-US" dirty="0" err="1"/>
              <a:t>gebruik</a:t>
            </a:r>
            <a:r>
              <a:rPr lang="en-US" dirty="0"/>
              <a:t> van </a:t>
            </a:r>
          </a:p>
        </p:txBody>
      </p:sp>
      <p:sp>
        <p:nvSpPr>
          <p:cNvPr id="4" name="Slide Number Placeholder 3"/>
          <p:cNvSpPr>
            <a:spLocks noGrp="1"/>
          </p:cNvSpPr>
          <p:nvPr>
            <p:ph type="sldNum" sz="quarter" idx="10"/>
          </p:nvPr>
        </p:nvSpPr>
        <p:spPr/>
        <p:txBody>
          <a:bodyPr/>
          <a:lstStyle/>
          <a:p>
            <a:fld id="{A597C7D7-44C3-406B-BEC0-9C6A7EC5D463}" type="slidenum">
              <a:rPr lang="en-US" smtClean="0"/>
              <a:t>14</a:t>
            </a:fld>
            <a:endParaRPr lang="en-US"/>
          </a:p>
        </p:txBody>
      </p:sp>
    </p:spTree>
    <p:extLst>
      <p:ext uri="{BB962C8B-B14F-4D97-AF65-F5344CB8AC3E}">
        <p14:creationId xmlns:p14="http://schemas.microsoft.com/office/powerpoint/2010/main" val="2902689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15</a:t>
            </a:fld>
            <a:endParaRPr lang="en-US"/>
          </a:p>
        </p:txBody>
      </p:sp>
    </p:spTree>
    <p:extLst>
      <p:ext uri="{BB962C8B-B14F-4D97-AF65-F5344CB8AC3E}">
        <p14:creationId xmlns:p14="http://schemas.microsoft.com/office/powerpoint/2010/main" val="1121953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16</a:t>
            </a:fld>
            <a:endParaRPr lang="en-US"/>
          </a:p>
        </p:txBody>
      </p:sp>
    </p:spTree>
    <p:extLst>
      <p:ext uri="{BB962C8B-B14F-4D97-AF65-F5344CB8AC3E}">
        <p14:creationId xmlns:p14="http://schemas.microsoft.com/office/powerpoint/2010/main" val="221041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17</a:t>
            </a:fld>
            <a:endParaRPr lang="en-US"/>
          </a:p>
        </p:txBody>
      </p:sp>
    </p:spTree>
    <p:extLst>
      <p:ext uri="{BB962C8B-B14F-4D97-AF65-F5344CB8AC3E}">
        <p14:creationId xmlns:p14="http://schemas.microsoft.com/office/powerpoint/2010/main" val="363804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18</a:t>
            </a:fld>
            <a:endParaRPr lang="en-US"/>
          </a:p>
        </p:txBody>
      </p:sp>
    </p:spTree>
    <p:extLst>
      <p:ext uri="{BB962C8B-B14F-4D97-AF65-F5344CB8AC3E}">
        <p14:creationId xmlns:p14="http://schemas.microsoft.com/office/powerpoint/2010/main" val="795742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19</a:t>
            </a:fld>
            <a:endParaRPr lang="en-US"/>
          </a:p>
        </p:txBody>
      </p:sp>
    </p:spTree>
    <p:extLst>
      <p:ext uri="{BB962C8B-B14F-4D97-AF65-F5344CB8AC3E}">
        <p14:creationId xmlns:p14="http://schemas.microsoft.com/office/powerpoint/2010/main" val="200652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20</a:t>
            </a:fld>
            <a:endParaRPr lang="en-US"/>
          </a:p>
        </p:txBody>
      </p:sp>
    </p:spTree>
    <p:extLst>
      <p:ext uri="{BB962C8B-B14F-4D97-AF65-F5344CB8AC3E}">
        <p14:creationId xmlns:p14="http://schemas.microsoft.com/office/powerpoint/2010/main" val="3982599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FFFFFF"/>
                </a:solidFill>
                <a:latin typeface="Montserrat" panose="00000500000000000000" pitchFamily="2" charset="0"/>
              </a:rPr>
              <a:t>We </a:t>
            </a:r>
            <a:r>
              <a:rPr lang="en-US" sz="1200" dirty="0" err="1" smtClean="0">
                <a:solidFill>
                  <a:srgbClr val="FFFFFF"/>
                </a:solidFill>
                <a:latin typeface="Montserrat" panose="00000500000000000000" pitchFamily="2" charset="0"/>
              </a:rPr>
              <a:t>zijn</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hier</a:t>
            </a:r>
            <a:r>
              <a:rPr lang="en-US" sz="1200" dirty="0" smtClean="0">
                <a:solidFill>
                  <a:srgbClr val="FFFFFF"/>
                </a:solidFill>
                <a:latin typeface="Montserrat" panose="00000500000000000000" pitchFamily="2" charset="0"/>
              </a:rPr>
              <a:t> in </a:t>
            </a:r>
            <a:r>
              <a:rPr lang="en-US" sz="1200" dirty="0" err="1" smtClean="0">
                <a:solidFill>
                  <a:srgbClr val="FFFFFF"/>
                </a:solidFill>
                <a:latin typeface="Montserrat" panose="00000500000000000000" pitchFamily="2" charset="0"/>
              </a:rPr>
              <a:t>een</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enorm</a:t>
            </a:r>
            <a:r>
              <a:rPr lang="en-US" sz="1200" dirty="0" smtClean="0">
                <a:solidFill>
                  <a:srgbClr val="FFFFFF"/>
                </a:solidFill>
                <a:latin typeface="Montserrat" panose="00000500000000000000" pitchFamily="2" charset="0"/>
              </a:rPr>
              <a:t> slim </a:t>
            </a:r>
            <a:r>
              <a:rPr lang="en-US" sz="1200" dirty="0" err="1" smtClean="0">
                <a:solidFill>
                  <a:srgbClr val="FFFFFF"/>
                </a:solidFill>
                <a:latin typeface="Montserrat" panose="00000500000000000000" pitchFamily="2" charset="0"/>
              </a:rPr>
              <a:t>gebouw</a:t>
            </a:r>
            <a:r>
              <a:rPr lang="en-US" sz="1200" dirty="0" smtClean="0">
                <a:solidFill>
                  <a:srgbClr val="FFFFFF"/>
                </a:solidFill>
                <a:latin typeface="Montserrat" panose="00000500000000000000" pitchFamily="2" charset="0"/>
              </a:rPr>
              <a:t> wat </a:t>
            </a:r>
            <a:r>
              <a:rPr lang="en-US" sz="1200" dirty="0" err="1" smtClean="0">
                <a:solidFill>
                  <a:srgbClr val="FFFFFF"/>
                </a:solidFill>
                <a:latin typeface="Montserrat" panose="00000500000000000000" pitchFamily="2" charset="0"/>
              </a:rPr>
              <a:t>betreft</a:t>
            </a:r>
            <a:r>
              <a:rPr lang="en-US" sz="1200" dirty="0" smtClean="0">
                <a:solidFill>
                  <a:srgbClr val="FFFFFF"/>
                </a:solidFill>
                <a:latin typeface="Montserrat" panose="00000500000000000000" pitchFamily="2" charset="0"/>
              </a:rPr>
              <a:t> indoor climate.</a:t>
            </a:r>
          </a:p>
          <a:p>
            <a:r>
              <a:rPr lang="en-US" sz="1200" dirty="0" err="1" smtClean="0">
                <a:solidFill>
                  <a:srgbClr val="FFFFFF"/>
                </a:solidFill>
                <a:latin typeface="Montserrat" panose="00000500000000000000" pitchFamily="2" charset="0"/>
              </a:rPr>
              <a:t>Voor</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dit</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gebouw</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zijn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situaties</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opgebouwd</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waaraan</a:t>
            </a:r>
            <a:r>
              <a:rPr lang="en-US" sz="1200" baseline="0" dirty="0" smtClean="0">
                <a:solidFill>
                  <a:srgbClr val="FFFFFF"/>
                </a:solidFill>
                <a:latin typeface="Montserrat" panose="00000500000000000000" pitchFamily="2" charset="0"/>
              </a:rPr>
              <a:t> het </a:t>
            </a:r>
            <a:r>
              <a:rPr lang="en-US" sz="1200" baseline="0" dirty="0" err="1" smtClean="0">
                <a:solidFill>
                  <a:srgbClr val="FFFFFF"/>
                </a:solidFill>
                <a:latin typeface="Montserrat" panose="00000500000000000000" pitchFamily="2" charset="0"/>
              </a:rPr>
              <a:t>systeem</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zich</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kan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aanpassen</a:t>
            </a:r>
            <a:r>
              <a:rPr lang="en-US" sz="1200" baseline="0" dirty="0" smtClean="0">
                <a:solidFill>
                  <a:srgbClr val="FFFFFF"/>
                </a:solidFill>
                <a:latin typeface="Montserrat" panose="00000500000000000000" pitchFamily="2" charset="0"/>
              </a:rPr>
              <a:t>.</a:t>
            </a:r>
            <a:endParaRPr lang="en-US" sz="1200" dirty="0" smtClean="0">
              <a:solidFill>
                <a:srgbClr val="FFFFFF"/>
              </a:solidFill>
              <a:latin typeface="Montserrat" panose="00000500000000000000" pitchFamily="2" charset="0"/>
            </a:endParaRPr>
          </a:p>
          <a:p>
            <a:r>
              <a:rPr lang="en-US" sz="1200" dirty="0" smtClean="0">
                <a:solidFill>
                  <a:srgbClr val="FFFFFF"/>
                </a:solidFill>
                <a:latin typeface="Montserrat" panose="00000500000000000000" pitchFamily="2" charset="0"/>
              </a:rPr>
              <a:t>Het moment </a:t>
            </a:r>
            <a:r>
              <a:rPr lang="en-US" sz="1200" dirty="0" err="1" smtClean="0">
                <a:solidFill>
                  <a:srgbClr val="FFFFFF"/>
                </a:solidFill>
                <a:latin typeface="Montserrat" panose="00000500000000000000" pitchFamily="2" charset="0"/>
              </a:rPr>
              <a:t>dat</a:t>
            </a:r>
            <a:r>
              <a:rPr lang="en-US" sz="1200" dirty="0" smtClean="0">
                <a:solidFill>
                  <a:srgbClr val="FFFFFF"/>
                </a:solidFill>
                <a:latin typeface="Montserrat" panose="00000500000000000000" pitchFamily="2" charset="0"/>
              </a:rPr>
              <a:t> het </a:t>
            </a:r>
            <a:r>
              <a:rPr lang="en-US" sz="1200" dirty="0" err="1" smtClean="0">
                <a:solidFill>
                  <a:srgbClr val="FFFFFF"/>
                </a:solidFill>
                <a:latin typeface="Montserrat" panose="00000500000000000000" pitchFamily="2" charset="0"/>
              </a:rPr>
              <a:t>systeem</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een</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onbekende</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situatie</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voor</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zich</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krijgt</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neemt</a:t>
            </a:r>
            <a:r>
              <a:rPr lang="en-US" sz="1200" dirty="0" smtClean="0">
                <a:solidFill>
                  <a:srgbClr val="FFFFFF"/>
                </a:solidFill>
                <a:latin typeface="Montserrat" panose="00000500000000000000" pitchFamily="2" charset="0"/>
              </a:rPr>
              <a:t> het </a:t>
            </a:r>
            <a:r>
              <a:rPr lang="en-US" sz="1200" dirty="0" err="1" smtClean="0">
                <a:solidFill>
                  <a:srgbClr val="FFFFFF"/>
                </a:solidFill>
                <a:latin typeface="Montserrat" panose="00000500000000000000" pitchFamily="2" charset="0"/>
              </a:rPr>
              <a:t>systeem</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echter</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geen</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actie</a:t>
            </a:r>
            <a:r>
              <a:rPr lang="en-US" sz="1200" dirty="0" smtClean="0">
                <a:solidFill>
                  <a:srgbClr val="FFFFFF"/>
                </a:solidFill>
                <a:latin typeface="Montserrat" panose="00000500000000000000" pitchFamily="2" charset="0"/>
              </a:rPr>
              <a:t>.</a:t>
            </a:r>
          </a:p>
          <a:p>
            <a:r>
              <a:rPr lang="en-US" sz="1200" baseline="0" dirty="0" err="1" smtClean="0">
                <a:solidFill>
                  <a:srgbClr val="FFFFFF"/>
                </a:solidFill>
                <a:latin typeface="Montserrat" panose="00000500000000000000" pitchFamily="2" charset="0"/>
              </a:rPr>
              <a:t>Doordat</a:t>
            </a:r>
            <a:r>
              <a:rPr lang="en-US" sz="1200" baseline="0" dirty="0" smtClean="0">
                <a:solidFill>
                  <a:srgbClr val="FFFFFF"/>
                </a:solidFill>
                <a:latin typeface="Montserrat" panose="00000500000000000000" pitchFamily="2" charset="0"/>
              </a:rPr>
              <a:t> het system </a:t>
            </a:r>
            <a:r>
              <a:rPr lang="en-US" sz="1200" baseline="0" dirty="0" err="1" smtClean="0">
                <a:solidFill>
                  <a:srgbClr val="FFFFFF"/>
                </a:solidFill>
                <a:latin typeface="Montserrat" panose="00000500000000000000" pitchFamily="2" charset="0"/>
              </a:rPr>
              <a:t>geen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actie</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onderneemt</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kunnen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er</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afwijkingen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ontstaan</a:t>
            </a:r>
            <a:r>
              <a:rPr lang="en-US" sz="1200" baseline="0" dirty="0" smtClean="0">
                <a:solidFill>
                  <a:srgbClr val="FFFFFF"/>
                </a:solidFill>
                <a:latin typeface="Montserrat" panose="00000500000000000000" pitchFamily="2" charset="0"/>
              </a:rPr>
              <a:t>.</a:t>
            </a:r>
          </a:p>
          <a:p>
            <a:r>
              <a:rPr lang="en-US" sz="1200" baseline="0" dirty="0" err="1" smtClean="0">
                <a:solidFill>
                  <a:srgbClr val="FFFFFF"/>
                </a:solidFill>
                <a:latin typeface="Montserrat" panose="00000500000000000000" pitchFamily="2" charset="0"/>
              </a:rPr>
              <a:t>Deze</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afwijkingen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kunnen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wij</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terug</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vinden</a:t>
            </a:r>
            <a:r>
              <a:rPr lang="en-US" sz="1200" baseline="0" dirty="0" smtClean="0">
                <a:solidFill>
                  <a:srgbClr val="FFFFFF"/>
                </a:solidFill>
                <a:latin typeface="Montserrat" panose="00000500000000000000" pitchFamily="2" charset="0"/>
              </a:rPr>
              <a:t> door extreme </a:t>
            </a:r>
            <a:r>
              <a:rPr lang="en-US" sz="1200" baseline="0" dirty="0" err="1" smtClean="0">
                <a:solidFill>
                  <a:srgbClr val="FFFFFF"/>
                </a:solidFill>
                <a:latin typeface="Montserrat" panose="00000500000000000000" pitchFamily="2" charset="0"/>
              </a:rPr>
              <a:t>waardes</a:t>
            </a:r>
            <a:r>
              <a:rPr lang="en-US" sz="1200" baseline="0" dirty="0" smtClean="0">
                <a:solidFill>
                  <a:srgbClr val="FFFFFF"/>
                </a:solidFill>
                <a:latin typeface="Montserrat" panose="00000500000000000000" pitchFamily="2" charset="0"/>
              </a:rPr>
              <a:t> in de data.</a:t>
            </a:r>
          </a:p>
          <a:p>
            <a:r>
              <a:rPr lang="en-US" sz="1200" baseline="0" dirty="0" err="1" smtClean="0">
                <a:solidFill>
                  <a:srgbClr val="FFFFFF"/>
                </a:solidFill>
                <a:latin typeface="Montserrat" panose="00000500000000000000" pitchFamily="2" charset="0"/>
              </a:rPr>
              <a:t>Een</a:t>
            </a:r>
            <a:r>
              <a:rPr lang="en-US" sz="1200" baseline="0" dirty="0" smtClean="0">
                <a:solidFill>
                  <a:srgbClr val="FFFFFF"/>
                </a:solidFill>
                <a:latin typeface="Montserrat" panose="00000500000000000000" pitchFamily="2" charset="0"/>
              </a:rPr>
              <a:t> van de </a:t>
            </a:r>
            <a:r>
              <a:rPr lang="en-US" sz="1200" baseline="0" dirty="0" err="1" smtClean="0">
                <a:solidFill>
                  <a:srgbClr val="FFFFFF"/>
                </a:solidFill>
                <a:latin typeface="Montserrat" panose="00000500000000000000" pitchFamily="2" charset="0"/>
              </a:rPr>
              <a:t>redenen</a:t>
            </a:r>
            <a:r>
              <a:rPr lang="en-US" sz="1200" baseline="0" dirty="0" smtClean="0">
                <a:solidFill>
                  <a:srgbClr val="FFFFFF"/>
                </a:solidFill>
                <a:latin typeface="Montserrat" panose="00000500000000000000" pitchFamily="2" charset="0"/>
              </a:rPr>
              <a:t> van </a:t>
            </a:r>
            <a:r>
              <a:rPr lang="en-US" sz="1200" baseline="0" dirty="0" err="1" smtClean="0">
                <a:solidFill>
                  <a:srgbClr val="FFFFFF"/>
                </a:solidFill>
                <a:latin typeface="Montserrat" panose="00000500000000000000" pitchFamily="2" charset="0"/>
              </a:rPr>
              <a:t>een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afwijking</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kan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een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defecte</a:t>
            </a:r>
            <a:r>
              <a:rPr lang="en-US" sz="1200" baseline="0" dirty="0" smtClean="0">
                <a:solidFill>
                  <a:srgbClr val="FFFFFF"/>
                </a:solidFill>
                <a:latin typeface="Montserrat" panose="00000500000000000000" pitchFamily="2" charset="0"/>
              </a:rPr>
              <a:t> sensor </a:t>
            </a:r>
            <a:r>
              <a:rPr lang="en-US" sz="1200" baseline="0" dirty="0" err="1" smtClean="0">
                <a:solidFill>
                  <a:srgbClr val="FFFFFF"/>
                </a:solidFill>
                <a:latin typeface="Montserrat" panose="00000500000000000000" pitchFamily="2" charset="0"/>
              </a:rPr>
              <a:t>zijn</a:t>
            </a:r>
            <a:r>
              <a:rPr lang="en-US" sz="1200" baseline="0" dirty="0" smtClean="0">
                <a:solidFill>
                  <a:srgbClr val="FFFFFF"/>
                </a:solidFill>
                <a:latin typeface="Montserrat" panose="00000500000000000000" pitchFamily="2" charset="0"/>
              </a:rPr>
              <a:t>.</a:t>
            </a:r>
          </a:p>
          <a:p>
            <a:r>
              <a:rPr lang="en-US" sz="1200" baseline="0" dirty="0" smtClean="0">
                <a:solidFill>
                  <a:srgbClr val="FFFFFF"/>
                </a:solidFill>
                <a:latin typeface="Montserrat" panose="00000500000000000000" pitchFamily="2" charset="0"/>
              </a:rPr>
              <a:t>Het </a:t>
            </a:r>
            <a:r>
              <a:rPr lang="en-US" sz="1200" baseline="0" dirty="0" err="1" smtClean="0">
                <a:solidFill>
                  <a:srgbClr val="FFFFFF"/>
                </a:solidFill>
                <a:latin typeface="Montserrat" panose="00000500000000000000" pitchFamily="2" charset="0"/>
              </a:rPr>
              <a:t>opmerken</a:t>
            </a:r>
            <a:r>
              <a:rPr lang="en-US" sz="1200" baseline="0" dirty="0" smtClean="0">
                <a:solidFill>
                  <a:srgbClr val="FFFFFF"/>
                </a:solidFill>
                <a:latin typeface="Montserrat" panose="00000500000000000000" pitchFamily="2" charset="0"/>
              </a:rPr>
              <a:t> van </a:t>
            </a:r>
            <a:r>
              <a:rPr lang="en-US" sz="1200" baseline="0" dirty="0" err="1" smtClean="0">
                <a:solidFill>
                  <a:srgbClr val="FFFFFF"/>
                </a:solidFill>
                <a:latin typeface="Montserrat" panose="00000500000000000000" pitchFamily="2" charset="0"/>
              </a:rPr>
              <a:t>defecte</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sensoren</a:t>
            </a:r>
            <a:r>
              <a:rPr lang="en-US" sz="1200" baseline="0" dirty="0" smtClean="0">
                <a:solidFill>
                  <a:srgbClr val="FFFFFF"/>
                </a:solidFill>
                <a:latin typeface="Montserrat" panose="00000500000000000000" pitchFamily="2" charset="0"/>
              </a:rPr>
              <a:t> is </a:t>
            </a:r>
            <a:r>
              <a:rPr lang="en-US" sz="1200" baseline="0" dirty="0" err="1" smtClean="0">
                <a:solidFill>
                  <a:srgbClr val="FFFFFF"/>
                </a:solidFill>
                <a:latin typeface="Montserrat" panose="00000500000000000000" pitchFamily="2" charset="0"/>
              </a:rPr>
              <a:t>een</a:t>
            </a:r>
            <a:r>
              <a:rPr lang="en-US" sz="1200" baseline="0" dirty="0" smtClean="0">
                <a:solidFill>
                  <a:srgbClr val="FFFFFF"/>
                </a:solidFill>
                <a:latin typeface="Montserrat" panose="00000500000000000000" pitchFamily="2" charset="0"/>
              </a:rPr>
              <a:t> problem met </a:t>
            </a:r>
            <a:r>
              <a:rPr lang="en-US" sz="1200" baseline="0" dirty="0" err="1" smtClean="0">
                <a:solidFill>
                  <a:srgbClr val="FFFFFF"/>
                </a:solidFill>
                <a:latin typeface="Montserrat" panose="00000500000000000000" pitchFamily="2" charset="0"/>
              </a:rPr>
              <a:t>een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lange</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doorlooptijd</a:t>
            </a:r>
            <a:r>
              <a:rPr lang="en-US" sz="1200" baseline="0" dirty="0" smtClean="0">
                <a:solidFill>
                  <a:srgbClr val="FFFFFF"/>
                </a:solidFill>
                <a:latin typeface="Montserrat" panose="00000500000000000000" pitchFamily="2" charset="0"/>
              </a:rPr>
              <a:t>.</a:t>
            </a:r>
          </a:p>
          <a:p>
            <a:r>
              <a:rPr lang="en-US" sz="1200" baseline="0" dirty="0" err="1" smtClean="0">
                <a:solidFill>
                  <a:srgbClr val="FFFFFF"/>
                </a:solidFill>
                <a:latin typeface="Montserrat" panose="00000500000000000000" pitchFamily="2" charset="0"/>
              </a:rPr>
              <a:t>Vaak</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blijven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deze</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sensoren</a:t>
            </a:r>
            <a:r>
              <a:rPr lang="en-US" sz="1200" baseline="0" dirty="0" smtClean="0">
                <a:solidFill>
                  <a:srgbClr val="FFFFFF"/>
                </a:solidFill>
                <a:latin typeface="Montserrat" panose="00000500000000000000" pitchFamily="2" charset="0"/>
              </a:rPr>
              <a:t> nog </a:t>
            </a:r>
            <a:r>
              <a:rPr lang="en-US" sz="1200" baseline="0" dirty="0" err="1" smtClean="0">
                <a:solidFill>
                  <a:srgbClr val="FFFFFF"/>
                </a:solidFill>
                <a:latin typeface="Montserrat" panose="00000500000000000000" pitchFamily="2" charset="0"/>
              </a:rPr>
              <a:t>langere</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tijd</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aanwezig</a:t>
            </a:r>
            <a:r>
              <a:rPr lang="en-US" sz="1200" baseline="0" dirty="0" smtClean="0">
                <a:solidFill>
                  <a:srgbClr val="FFFFFF"/>
                </a:solidFill>
                <a:latin typeface="Montserrat" panose="00000500000000000000" pitchFamily="2" charset="0"/>
              </a:rPr>
              <a:t>.</a:t>
            </a:r>
            <a:endParaRPr lang="en-US" sz="1200" dirty="0" smtClean="0">
              <a:solidFill>
                <a:srgbClr val="FFFFFF"/>
              </a:solidFill>
              <a:latin typeface="Montserrat" panose="00000500000000000000" pitchFamily="2" charset="0"/>
            </a:endParaRPr>
          </a:p>
          <a:p>
            <a:r>
              <a:rPr lang="en-US" sz="1200" dirty="0" smtClean="0">
                <a:solidFill>
                  <a:srgbClr val="FFFFFF"/>
                </a:solidFill>
                <a:latin typeface="Montserrat" panose="00000500000000000000" pitchFamily="2" charset="0"/>
              </a:rPr>
              <a:t>Het </a:t>
            </a:r>
            <a:r>
              <a:rPr lang="en-US" sz="1200" dirty="0" err="1" smtClean="0">
                <a:solidFill>
                  <a:srgbClr val="FFFFFF"/>
                </a:solidFill>
                <a:latin typeface="Montserrat" panose="00000500000000000000" pitchFamily="2" charset="0"/>
              </a:rPr>
              <a:t>probleem</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dat</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wij</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gaan</a:t>
            </a:r>
            <a:r>
              <a:rPr lang="en-US" sz="1200" baseline="0" dirty="0" smtClean="0">
                <a:solidFill>
                  <a:srgbClr val="FFFFFF"/>
                </a:solidFill>
                <a:latin typeface="Montserrat" panose="00000500000000000000" pitchFamily="2" charset="0"/>
              </a:rPr>
              <a:t> </a:t>
            </a:r>
            <a:r>
              <a:rPr lang="en-US" sz="1200" baseline="0" dirty="0" err="1" smtClean="0">
                <a:solidFill>
                  <a:srgbClr val="FFFFFF"/>
                </a:solidFill>
                <a:latin typeface="Montserrat" panose="00000500000000000000" pitchFamily="2" charset="0"/>
              </a:rPr>
              <a:t>aanpakken</a:t>
            </a:r>
            <a:r>
              <a:rPr lang="en-US" sz="1200" dirty="0" smtClean="0">
                <a:solidFill>
                  <a:srgbClr val="FFFFFF"/>
                </a:solidFill>
                <a:latin typeface="Montserrat" panose="00000500000000000000" pitchFamily="2" charset="0"/>
              </a:rPr>
              <a:t> is hoe we </a:t>
            </a:r>
            <a:r>
              <a:rPr lang="en-US" sz="1200" dirty="0" err="1" smtClean="0">
                <a:solidFill>
                  <a:srgbClr val="FFFFFF"/>
                </a:solidFill>
                <a:latin typeface="Montserrat" panose="00000500000000000000" pitchFamily="2" charset="0"/>
              </a:rPr>
              <a:t>deze</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afwijkingen</a:t>
            </a:r>
            <a:r>
              <a:rPr lang="en-US" sz="1200" dirty="0" smtClean="0">
                <a:solidFill>
                  <a:srgbClr val="FFFFFF"/>
                </a:solidFill>
                <a:latin typeface="Montserrat" panose="00000500000000000000" pitchFamily="2" charset="0"/>
              </a:rPr>
              <a:t> in de</a:t>
            </a:r>
            <a:r>
              <a:rPr lang="en-US" sz="1200" baseline="0" dirty="0" smtClean="0">
                <a:solidFill>
                  <a:srgbClr val="FFFFFF"/>
                </a:solidFill>
                <a:latin typeface="Montserrat" panose="00000500000000000000" pitchFamily="2" charset="0"/>
              </a:rPr>
              <a:t> data </a:t>
            </a:r>
            <a:r>
              <a:rPr lang="en-US" sz="1200" dirty="0" err="1" smtClean="0">
                <a:solidFill>
                  <a:srgbClr val="FFFFFF"/>
                </a:solidFill>
                <a:latin typeface="Montserrat" panose="00000500000000000000" pitchFamily="2" charset="0"/>
              </a:rPr>
              <a:t>kunnen</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gebruiken</a:t>
            </a:r>
            <a:r>
              <a:rPr lang="en-US" sz="1200" dirty="0" smtClean="0">
                <a:solidFill>
                  <a:srgbClr val="FFFFFF"/>
                </a:solidFill>
                <a:latin typeface="Montserrat" panose="00000500000000000000" pitchFamily="2" charset="0"/>
              </a:rPr>
              <a:t> om het system </a:t>
            </a:r>
            <a:r>
              <a:rPr lang="en-US" sz="1200" dirty="0" err="1" smtClean="0">
                <a:solidFill>
                  <a:srgbClr val="FFFFFF"/>
                </a:solidFill>
                <a:latin typeface="Montserrat" panose="00000500000000000000" pitchFamily="2" charset="0"/>
              </a:rPr>
              <a:t>te</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verbeteren</a:t>
            </a:r>
            <a:r>
              <a:rPr lang="en-US" sz="1200" dirty="0" smtClean="0">
                <a:solidFill>
                  <a:srgbClr val="FFFFFF"/>
                </a:solidFill>
                <a:latin typeface="Montserrat" panose="00000500000000000000" pitchFamily="2" charset="0"/>
              </a:rPr>
              <a:t> </a:t>
            </a:r>
            <a:r>
              <a:rPr lang="en-US" sz="1200" dirty="0" err="1" smtClean="0">
                <a:solidFill>
                  <a:srgbClr val="FFFFFF"/>
                </a:solidFill>
                <a:latin typeface="Montserrat" panose="00000500000000000000" pitchFamily="2" charset="0"/>
              </a:rPr>
              <a:t>voor</a:t>
            </a:r>
            <a:r>
              <a:rPr lang="en-US" sz="1200" dirty="0" smtClean="0">
                <a:solidFill>
                  <a:srgbClr val="FFFFFF"/>
                </a:solidFill>
                <a:latin typeface="Montserrat" panose="00000500000000000000" pitchFamily="2" charset="0"/>
              </a:rPr>
              <a:t> de </a:t>
            </a:r>
            <a:r>
              <a:rPr lang="en-US" sz="1200" dirty="0" err="1" smtClean="0">
                <a:solidFill>
                  <a:srgbClr val="FFFFFF"/>
                </a:solidFill>
                <a:latin typeface="Montserrat" panose="00000500000000000000" pitchFamily="2" charset="0"/>
              </a:rPr>
              <a:t>toekomst</a:t>
            </a:r>
            <a:r>
              <a:rPr lang="en-US" sz="1200" dirty="0" smtClean="0">
                <a:solidFill>
                  <a:srgbClr val="FFFFFF"/>
                </a:solidFill>
                <a:latin typeface="Montserrat" panose="000005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3</a:t>
            </a:fld>
            <a:endParaRPr lang="en-US"/>
          </a:p>
        </p:txBody>
      </p:sp>
    </p:spTree>
    <p:extLst>
      <p:ext uri="{BB962C8B-B14F-4D97-AF65-F5344CB8AC3E}">
        <p14:creationId xmlns:p14="http://schemas.microsoft.com/office/powerpoint/2010/main" val="3927562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21</a:t>
            </a:fld>
            <a:endParaRPr lang="en-US"/>
          </a:p>
        </p:txBody>
      </p:sp>
    </p:spTree>
    <p:extLst>
      <p:ext uri="{BB962C8B-B14F-4D97-AF65-F5344CB8AC3E}">
        <p14:creationId xmlns:p14="http://schemas.microsoft.com/office/powerpoint/2010/main" val="3503944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Deep Learning</a:t>
            </a:r>
          </a:p>
        </p:txBody>
      </p:sp>
      <p:sp>
        <p:nvSpPr>
          <p:cNvPr id="4" name="Slide Number Placeholder 3"/>
          <p:cNvSpPr>
            <a:spLocks noGrp="1"/>
          </p:cNvSpPr>
          <p:nvPr>
            <p:ph type="sldNum" sz="quarter" idx="10"/>
          </p:nvPr>
        </p:nvSpPr>
        <p:spPr/>
        <p:txBody>
          <a:bodyPr/>
          <a:lstStyle/>
          <a:p>
            <a:fld id="{A597C7D7-44C3-406B-BEC0-9C6A7EC5D463}" type="slidenum">
              <a:rPr lang="en-US" smtClean="0"/>
              <a:t>22</a:t>
            </a:fld>
            <a:endParaRPr lang="en-US"/>
          </a:p>
        </p:txBody>
      </p:sp>
    </p:spTree>
    <p:extLst>
      <p:ext uri="{BB962C8B-B14F-4D97-AF65-F5344CB8AC3E}">
        <p14:creationId xmlns:p14="http://schemas.microsoft.com/office/powerpoint/2010/main" val="823612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FFFFFF"/>
                </a:solidFill>
              </a:rPr>
              <a:t>Eerste</a:t>
            </a:r>
            <a:r>
              <a:rPr lang="en-US" sz="1200" dirty="0">
                <a:solidFill>
                  <a:srgbClr val="FFFFFF"/>
                </a:solidFill>
              </a:rPr>
              <a:t> </a:t>
            </a:r>
            <a:r>
              <a:rPr lang="en-US" sz="1200" dirty="0" err="1">
                <a:solidFill>
                  <a:srgbClr val="FFFFFF"/>
                </a:solidFill>
              </a:rPr>
              <a:t>stap</a:t>
            </a:r>
            <a:r>
              <a:rPr lang="en-US" sz="1200" dirty="0">
                <a:solidFill>
                  <a:srgbClr val="FFFFFF"/>
                </a:solidFill>
              </a:rPr>
              <a:t> </a:t>
            </a:r>
            <a:r>
              <a:rPr lang="en-US" sz="1200" dirty="0" err="1">
                <a:solidFill>
                  <a:srgbClr val="FFFFFF"/>
                </a:solidFill>
              </a:rPr>
              <a:t>gezet</a:t>
            </a:r>
            <a:r>
              <a:rPr lang="en-US" sz="1200" dirty="0">
                <a:solidFill>
                  <a:srgbClr val="FFFFFF"/>
                </a:solidFill>
              </a:rPr>
              <a:t> </a:t>
            </a:r>
            <a:r>
              <a:rPr lang="en-US" sz="1200" dirty="0" err="1">
                <a:solidFill>
                  <a:srgbClr val="FFFFFF"/>
                </a:solidFill>
              </a:rPr>
              <a:t>naar</a:t>
            </a:r>
            <a:r>
              <a:rPr lang="en-US" sz="1200" dirty="0">
                <a:solidFill>
                  <a:srgbClr val="FFFFFF"/>
                </a:solidFill>
              </a:rPr>
              <a:t> </a:t>
            </a:r>
            <a:r>
              <a:rPr lang="en-US" sz="1200" dirty="0" err="1">
                <a:solidFill>
                  <a:srgbClr val="FFFFFF"/>
                </a:solidFill>
              </a:rPr>
              <a:t>automatisering</a:t>
            </a: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23</a:t>
            </a:fld>
            <a:endParaRPr lang="en-US"/>
          </a:p>
        </p:txBody>
      </p:sp>
    </p:spTree>
    <p:extLst>
      <p:ext uri="{BB962C8B-B14F-4D97-AF65-F5344CB8AC3E}">
        <p14:creationId xmlns:p14="http://schemas.microsoft.com/office/powerpoint/2010/main" val="1108460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Wij</a:t>
            </a:r>
            <a:r>
              <a:rPr lang="en-US" dirty="0"/>
              <a:t> </a:t>
            </a:r>
            <a:r>
              <a:rPr lang="en-US" dirty="0" err="1"/>
              <a:t>willen</a:t>
            </a:r>
            <a:r>
              <a:rPr lang="en-US" dirty="0"/>
              <a:t> </a:t>
            </a:r>
            <a:r>
              <a:rPr lang="en-US" dirty="0" err="1"/>
              <a:t>dus</a:t>
            </a:r>
            <a:r>
              <a:rPr lang="en-US" dirty="0"/>
              <a:t> het </a:t>
            </a:r>
            <a:r>
              <a:rPr lang="en-US" dirty="0" err="1"/>
              <a:t>functioneren</a:t>
            </a:r>
            <a:r>
              <a:rPr lang="en-US" dirty="0"/>
              <a:t> van </a:t>
            </a:r>
            <a:r>
              <a:rPr lang="en-US" dirty="0" err="1"/>
              <a:t>systeem</a:t>
            </a:r>
            <a:r>
              <a:rPr lang="en-US" dirty="0"/>
              <a:t> </a:t>
            </a:r>
            <a:r>
              <a:rPr lang="en-US" dirty="0" err="1"/>
              <a:t>verbeteren</a:t>
            </a:r>
            <a:r>
              <a:rPr lang="en-US" dirty="0"/>
              <a:t>.</a:t>
            </a:r>
          </a:p>
          <a:p>
            <a:r>
              <a:rPr lang="en-US" dirty="0" err="1"/>
              <a:t>Hiervoor</a:t>
            </a:r>
            <a:r>
              <a:rPr lang="en-US" baseline="0" dirty="0"/>
              <a:t> </a:t>
            </a:r>
            <a:r>
              <a:rPr lang="en-US" baseline="0" dirty="0" err="1"/>
              <a:t>hebben</a:t>
            </a:r>
            <a:r>
              <a:rPr lang="en-US" baseline="0" dirty="0"/>
              <a:t> </a:t>
            </a:r>
            <a:r>
              <a:rPr lang="en-US" baseline="0" dirty="0" err="1"/>
              <a:t>wij</a:t>
            </a:r>
            <a:r>
              <a:rPr lang="en-US" baseline="0" dirty="0"/>
              <a:t> </a:t>
            </a:r>
            <a:r>
              <a:rPr lang="en-US" baseline="0" dirty="0" err="1"/>
              <a:t>als</a:t>
            </a:r>
            <a:r>
              <a:rPr lang="en-US" baseline="0" dirty="0"/>
              <a:t> </a:t>
            </a:r>
            <a:r>
              <a:rPr lang="en-US" baseline="0" dirty="0" err="1"/>
              <a:t>middel</a:t>
            </a:r>
            <a:r>
              <a:rPr lang="en-US" baseline="0" dirty="0"/>
              <a:t> de data </a:t>
            </a:r>
            <a:r>
              <a:rPr lang="en-US" baseline="0" dirty="0" err="1"/>
              <a:t>gegenereerd</a:t>
            </a:r>
            <a:r>
              <a:rPr lang="en-US" baseline="0" dirty="0"/>
              <a:t> door het </a:t>
            </a:r>
            <a:r>
              <a:rPr lang="en-US" baseline="0" dirty="0" err="1"/>
              <a:t>gebouw</a:t>
            </a:r>
            <a:r>
              <a:rPr lang="en-US" baseline="0" dirty="0"/>
              <a:t>.</a:t>
            </a:r>
          </a:p>
          <a:p>
            <a:r>
              <a:rPr lang="en-US" baseline="0" dirty="0" err="1"/>
              <a:t>Deze</a:t>
            </a:r>
            <a:r>
              <a:rPr lang="en-US" baseline="0" dirty="0"/>
              <a:t> data is de input </a:t>
            </a:r>
            <a:r>
              <a:rPr lang="en-US" baseline="0" dirty="0" err="1"/>
              <a:t>voor</a:t>
            </a:r>
            <a:r>
              <a:rPr lang="en-US" baseline="0" dirty="0"/>
              <a:t> het model.</a:t>
            </a:r>
          </a:p>
          <a:p>
            <a:r>
              <a:rPr lang="en-US" baseline="0" dirty="0" err="1"/>
              <a:t>Er</a:t>
            </a:r>
            <a:r>
              <a:rPr lang="en-US" baseline="0" dirty="0"/>
              <a:t> </a:t>
            </a:r>
            <a:r>
              <a:rPr lang="en-US" baseline="0" dirty="0" err="1"/>
              <a:t>zijn</a:t>
            </a:r>
            <a:r>
              <a:rPr lang="en-US" baseline="0" dirty="0"/>
              <a:t> </a:t>
            </a:r>
            <a:r>
              <a:rPr lang="en-US" baseline="0" dirty="0" err="1"/>
              <a:t>drie</a:t>
            </a:r>
            <a:r>
              <a:rPr lang="en-US" baseline="0" dirty="0"/>
              <a:t> </a:t>
            </a:r>
            <a:r>
              <a:rPr lang="en-US" baseline="0" dirty="0" err="1"/>
              <a:t>soorten</a:t>
            </a:r>
            <a:r>
              <a:rPr lang="en-US" baseline="0" dirty="0"/>
              <a:t> </a:t>
            </a:r>
            <a:r>
              <a:rPr lang="en-US" baseline="0" dirty="0" err="1"/>
              <a:t>modellen</a:t>
            </a:r>
            <a:r>
              <a:rPr lang="en-US" baseline="0" dirty="0"/>
              <a:t> die we </a:t>
            </a:r>
            <a:r>
              <a:rPr lang="en-US" baseline="0" dirty="0" err="1"/>
              <a:t>willen</a:t>
            </a:r>
            <a:r>
              <a:rPr lang="en-US" baseline="0" dirty="0"/>
              <a:t> </a:t>
            </a:r>
            <a:r>
              <a:rPr lang="en-US" baseline="0" dirty="0" err="1"/>
              <a:t>testen</a:t>
            </a:r>
            <a:r>
              <a:rPr lang="en-US" baseline="0" dirty="0"/>
              <a:t>.</a:t>
            </a:r>
          </a:p>
          <a:p>
            <a:r>
              <a:rPr lang="en-US" baseline="0" dirty="0" err="1"/>
              <a:t>Deze</a:t>
            </a:r>
            <a:r>
              <a:rPr lang="en-US" baseline="0" dirty="0"/>
              <a:t> </a:t>
            </a:r>
            <a:r>
              <a:rPr lang="en-US" baseline="0" dirty="0" err="1"/>
              <a:t>zijn</a:t>
            </a:r>
            <a:r>
              <a:rPr lang="en-US" baseline="0" dirty="0"/>
              <a:t> </a:t>
            </a:r>
            <a:r>
              <a:rPr lang="en-US" baseline="0" dirty="0" err="1"/>
              <a:t>voortgekomen</a:t>
            </a:r>
            <a:r>
              <a:rPr lang="en-US" baseline="0" dirty="0"/>
              <a:t> </a:t>
            </a:r>
            <a:r>
              <a:rPr lang="en-US" baseline="0" dirty="0" err="1"/>
              <a:t>uit</a:t>
            </a:r>
            <a:r>
              <a:rPr lang="en-US" baseline="0" dirty="0"/>
              <a:t> </a:t>
            </a:r>
            <a:r>
              <a:rPr lang="en-US" baseline="0" dirty="0" err="1"/>
              <a:t>vooronderzoek</a:t>
            </a:r>
            <a:r>
              <a:rPr lang="en-US" baseline="0" dirty="0"/>
              <a:t>.</a:t>
            </a:r>
          </a:p>
          <a:p>
            <a:r>
              <a:rPr lang="en-US" baseline="0" dirty="0"/>
              <a:t>Het </a:t>
            </a:r>
            <a:r>
              <a:rPr lang="en-US" baseline="0" dirty="0" err="1"/>
              <a:t>eerste</a:t>
            </a:r>
            <a:r>
              <a:rPr lang="en-US" baseline="0" dirty="0"/>
              <a:t> model is het expert model. </a:t>
            </a:r>
          </a:p>
          <a:p>
            <a:r>
              <a:rPr lang="en-US" baseline="0" dirty="0"/>
              <a:t>De </a:t>
            </a:r>
            <a:r>
              <a:rPr lang="en-US" baseline="0" dirty="0" err="1"/>
              <a:t>tweede</a:t>
            </a:r>
            <a:r>
              <a:rPr lang="en-US" baseline="0" dirty="0"/>
              <a:t> is het </a:t>
            </a:r>
            <a:r>
              <a:rPr lang="en-US" baseline="0" dirty="0" err="1"/>
              <a:t>Bayesaanse</a:t>
            </a:r>
            <a:r>
              <a:rPr lang="en-US" baseline="0" dirty="0"/>
              <a:t> model.</a:t>
            </a:r>
          </a:p>
          <a:p>
            <a:r>
              <a:rPr lang="en-US" baseline="0" dirty="0"/>
              <a:t>De </a:t>
            </a:r>
            <a:r>
              <a:rPr lang="en-US" baseline="0" dirty="0" err="1"/>
              <a:t>derde</a:t>
            </a:r>
            <a:r>
              <a:rPr lang="en-US" baseline="0" dirty="0"/>
              <a:t> is </a:t>
            </a:r>
            <a:r>
              <a:rPr lang="en-US" baseline="0" dirty="0" err="1"/>
              <a:t>een</a:t>
            </a:r>
            <a:r>
              <a:rPr lang="en-US" baseline="0" dirty="0"/>
              <a:t> </a:t>
            </a:r>
            <a:r>
              <a:rPr lang="en-US" baseline="0" dirty="0" err="1"/>
              <a:t>deeplearning</a:t>
            </a:r>
            <a:r>
              <a:rPr lang="en-US" baseline="0" dirty="0"/>
              <a:t> model.</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4</a:t>
            </a:fld>
            <a:endParaRPr lang="en-US"/>
          </a:p>
        </p:txBody>
      </p:sp>
    </p:spTree>
    <p:extLst>
      <p:ext uri="{BB962C8B-B14F-4D97-AF65-F5344CB8AC3E}">
        <p14:creationId xmlns:p14="http://schemas.microsoft.com/office/powerpoint/2010/main" val="260704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 </a:t>
            </a:r>
            <a:r>
              <a:rPr lang="en-US" dirty="0" err="1"/>
              <a:t>idee</a:t>
            </a:r>
            <a:r>
              <a:rPr lang="en-US" dirty="0"/>
              <a:t>: </a:t>
            </a:r>
            <a:r>
              <a:rPr lang="en-US" dirty="0" err="1"/>
              <a:t>Detectie</a:t>
            </a:r>
            <a:r>
              <a:rPr lang="en-US" dirty="0"/>
              <a:t> </a:t>
            </a:r>
            <a:r>
              <a:rPr lang="en-US" dirty="0" err="1"/>
              <a:t>automatiseren</a:t>
            </a:r>
            <a:r>
              <a:rPr lang="en-US" dirty="0"/>
              <a:t> </a:t>
            </a:r>
            <a:r>
              <a:rPr lang="en-US" dirty="0" err="1"/>
              <a:t>doormiddel</a:t>
            </a:r>
            <a:r>
              <a:rPr lang="en-US" dirty="0"/>
              <a:t> van Rule Based System, Bayesian Belief Network </a:t>
            </a:r>
            <a:r>
              <a:rPr lang="en-US" dirty="0" err="1"/>
              <a:t>en</a:t>
            </a:r>
            <a:r>
              <a:rPr lang="en-US" dirty="0"/>
              <a:t> LSTM.</a:t>
            </a:r>
            <a:br>
              <a:rPr lang="en-US" dirty="0"/>
            </a:br>
            <a:r>
              <a:rPr lang="en-US" dirty="0" err="1"/>
              <a:t>Deze</a:t>
            </a:r>
            <a:r>
              <a:rPr lang="en-US" dirty="0"/>
              <a:t> </a:t>
            </a:r>
            <a:r>
              <a:rPr lang="en-US" dirty="0" err="1"/>
              <a:t>methodes</a:t>
            </a:r>
            <a:r>
              <a:rPr lang="en-US" dirty="0"/>
              <a:t> </a:t>
            </a:r>
            <a:r>
              <a:rPr lang="en-US" dirty="0" err="1"/>
              <a:t>vergelijken</a:t>
            </a:r>
            <a:r>
              <a:rPr lang="en-US" dirty="0"/>
              <a:t> </a:t>
            </a:r>
            <a:r>
              <a:rPr lang="en-US" dirty="0" err="1"/>
              <a:t>en</a:t>
            </a:r>
            <a:r>
              <a:rPr lang="en-US" dirty="0"/>
              <a:t> </a:t>
            </a:r>
            <a:r>
              <a:rPr lang="en-US" dirty="0" err="1"/>
              <a:t>onderzoeken</a:t>
            </a:r>
            <a:r>
              <a:rPr lang="en-US" dirty="0"/>
              <a:t> </a:t>
            </a:r>
            <a:r>
              <a:rPr lang="en-US" dirty="0" err="1"/>
              <a:t>welke</a:t>
            </a:r>
            <a:r>
              <a:rPr lang="en-US" dirty="0"/>
              <a:t> de “</a:t>
            </a:r>
            <a:r>
              <a:rPr lang="en-US" dirty="0" err="1"/>
              <a:t>beste</a:t>
            </a:r>
            <a:r>
              <a:rPr lang="en-US" dirty="0"/>
              <a:t>” is.</a:t>
            </a:r>
            <a:br>
              <a:rPr lang="en-US" dirty="0"/>
            </a:br>
            <a:r>
              <a:rPr lang="en-US" dirty="0"/>
              <a:t/>
            </a:r>
            <a:br>
              <a:rPr lang="en-US" dirty="0"/>
            </a:br>
            <a:r>
              <a:rPr lang="en-US" dirty="0" err="1"/>
              <a:t>Fout</a:t>
            </a:r>
            <a:r>
              <a:rPr lang="en-US" dirty="0"/>
              <a:t> </a:t>
            </a:r>
            <a:r>
              <a:rPr lang="en-US" dirty="0" err="1"/>
              <a:t>detectie</a:t>
            </a:r>
            <a:r>
              <a:rPr lang="en-US" dirty="0"/>
              <a:t/>
            </a:r>
            <a:br>
              <a:rPr lang="en-US" dirty="0"/>
            </a:br>
            <a:r>
              <a:rPr lang="en-US" dirty="0"/>
              <a:t>Comfort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5</a:t>
            </a:fld>
            <a:endParaRPr lang="en-US"/>
          </a:p>
        </p:txBody>
      </p:sp>
    </p:spTree>
    <p:extLst>
      <p:ext uri="{BB962C8B-B14F-4D97-AF65-F5344CB8AC3E}">
        <p14:creationId xmlns:p14="http://schemas.microsoft.com/office/powerpoint/2010/main" val="131616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Rule Based?</a:t>
            </a:r>
          </a:p>
        </p:txBody>
      </p:sp>
      <p:sp>
        <p:nvSpPr>
          <p:cNvPr id="4" name="Slide Number Placeholder 3"/>
          <p:cNvSpPr>
            <a:spLocks noGrp="1"/>
          </p:cNvSpPr>
          <p:nvPr>
            <p:ph type="sldNum" sz="quarter" idx="10"/>
          </p:nvPr>
        </p:nvSpPr>
        <p:spPr/>
        <p:txBody>
          <a:bodyPr/>
          <a:lstStyle/>
          <a:p>
            <a:fld id="{A597C7D7-44C3-406B-BEC0-9C6A7EC5D463}" type="slidenum">
              <a:rPr lang="en-US" smtClean="0"/>
              <a:t>6</a:t>
            </a:fld>
            <a:endParaRPr lang="en-US"/>
          </a:p>
        </p:txBody>
      </p:sp>
    </p:spTree>
    <p:extLst>
      <p:ext uri="{BB962C8B-B14F-4D97-AF65-F5344CB8AC3E}">
        <p14:creationId xmlns:p14="http://schemas.microsoft.com/office/powerpoint/2010/main" val="269864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Expertsysteem</a:t>
            </a:r>
            <a:endParaRPr lang="en-US" dirty="0"/>
          </a:p>
          <a:p>
            <a:r>
              <a:rPr lang="en-US" dirty="0"/>
              <a:t>Meer </a:t>
            </a:r>
            <a:r>
              <a:rPr lang="en-US" dirty="0" err="1"/>
              <a:t>oplossingen</a:t>
            </a:r>
            <a:r>
              <a:rPr lang="en-US" dirty="0"/>
              <a:t> </a:t>
            </a:r>
            <a:r>
              <a:rPr lang="en-US" dirty="0" err="1"/>
              <a:t>dan</a:t>
            </a:r>
            <a:r>
              <a:rPr lang="en-US" dirty="0"/>
              <a:t> 1 </a:t>
            </a:r>
            <a:r>
              <a:rPr lang="en-US" dirty="0" err="1"/>
              <a:t>mogelijk</a:t>
            </a:r>
            <a:r>
              <a:rPr lang="en-US" dirty="0"/>
              <a:t> </a:t>
            </a:r>
            <a:r>
              <a:rPr lang="en-US" dirty="0" err="1"/>
              <a:t>dus</a:t>
            </a:r>
            <a:r>
              <a:rPr lang="en-US" dirty="0"/>
              <a:t> </a:t>
            </a:r>
            <a:r>
              <a:rPr lang="en-US" dirty="0" err="1"/>
              <a:t>wij</a:t>
            </a:r>
            <a:r>
              <a:rPr lang="en-US" baseline="0" dirty="0"/>
              <a:t> </a:t>
            </a:r>
            <a:r>
              <a:rPr lang="en-US" baseline="0" dirty="0" err="1"/>
              <a:t>denken</a:t>
            </a:r>
            <a:r>
              <a:rPr lang="en-US" baseline="0" dirty="0"/>
              <a:t> </a:t>
            </a:r>
            <a:r>
              <a:rPr lang="en-US" baseline="0" dirty="0" err="1"/>
              <a:t>dat</a:t>
            </a:r>
            <a:r>
              <a:rPr lang="en-US" baseline="0" dirty="0"/>
              <a:t> het </a:t>
            </a:r>
            <a:r>
              <a:rPr lang="en-US" baseline="0" dirty="0" err="1"/>
              <a:t>dit</a:t>
            </a:r>
            <a:r>
              <a:rPr lang="en-US" baseline="0" dirty="0"/>
              <a:t> is maar </a:t>
            </a:r>
            <a:r>
              <a:rPr lang="en-US" baseline="0" dirty="0" err="1"/>
              <a:t>misschien</a:t>
            </a:r>
            <a:r>
              <a:rPr lang="en-US" baseline="0" dirty="0"/>
              <a:t> is het </a:t>
            </a:r>
            <a:r>
              <a:rPr lang="en-US" baseline="0" dirty="0" err="1"/>
              <a:t>ook</a:t>
            </a:r>
            <a:r>
              <a:rPr lang="en-US" baseline="0" dirty="0"/>
              <a:t> </a:t>
            </a:r>
            <a:r>
              <a:rPr lang="en-US" baseline="0" dirty="0" err="1"/>
              <a:t>dat</a:t>
            </a:r>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7</a:t>
            </a:fld>
            <a:endParaRPr lang="en-US"/>
          </a:p>
        </p:txBody>
      </p:sp>
    </p:spTree>
    <p:extLst>
      <p:ext uri="{BB962C8B-B14F-4D97-AF65-F5344CB8AC3E}">
        <p14:creationId xmlns:p14="http://schemas.microsoft.com/office/powerpoint/2010/main" val="1988662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Waarom</a:t>
            </a:r>
            <a:r>
              <a:rPr lang="en-US" dirty="0"/>
              <a:t> Rule Based?</a:t>
            </a:r>
          </a:p>
        </p:txBody>
      </p:sp>
      <p:sp>
        <p:nvSpPr>
          <p:cNvPr id="4" name="Slide Number Placeholder 3"/>
          <p:cNvSpPr>
            <a:spLocks noGrp="1"/>
          </p:cNvSpPr>
          <p:nvPr>
            <p:ph type="sldNum" sz="quarter" idx="10"/>
          </p:nvPr>
        </p:nvSpPr>
        <p:spPr/>
        <p:txBody>
          <a:bodyPr/>
          <a:lstStyle/>
          <a:p>
            <a:fld id="{A597C7D7-44C3-406B-BEC0-9C6A7EC5D463}" type="slidenum">
              <a:rPr lang="en-US" smtClean="0"/>
              <a:t>8</a:t>
            </a:fld>
            <a:endParaRPr lang="en-US"/>
          </a:p>
        </p:txBody>
      </p:sp>
    </p:spTree>
    <p:extLst>
      <p:ext uri="{BB962C8B-B14F-4D97-AF65-F5344CB8AC3E}">
        <p14:creationId xmlns:p14="http://schemas.microsoft.com/office/powerpoint/2010/main" val="10730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J.D.</a:t>
            </a:r>
          </a:p>
          <a:p>
            <a:endParaRPr lang="en-US" dirty="0"/>
          </a:p>
          <a:p>
            <a:r>
              <a:rPr lang="en-US" dirty="0" err="1"/>
              <a:t>Waarom</a:t>
            </a:r>
            <a:r>
              <a:rPr lang="en-US" dirty="0"/>
              <a:t> BBN?</a:t>
            </a:r>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9</a:t>
            </a:fld>
            <a:endParaRPr lang="en-US"/>
          </a:p>
        </p:txBody>
      </p:sp>
    </p:spTree>
    <p:extLst>
      <p:ext uri="{BB962C8B-B14F-4D97-AF65-F5344CB8AC3E}">
        <p14:creationId xmlns:p14="http://schemas.microsoft.com/office/powerpoint/2010/main" val="402029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J.D.</a:t>
            </a:r>
          </a:p>
          <a:p>
            <a:endParaRPr lang="en-US" dirty="0"/>
          </a:p>
          <a:p>
            <a:r>
              <a:rPr lang="en-US" dirty="0" err="1"/>
              <a:t>Waarom</a:t>
            </a:r>
            <a:r>
              <a:rPr lang="en-US" dirty="0"/>
              <a:t> BBN?</a:t>
            </a:r>
          </a:p>
          <a:p>
            <a:endParaRPr lang="en-US" dirty="0"/>
          </a:p>
          <a:p>
            <a:endParaRPr lang="en-US" dirty="0"/>
          </a:p>
        </p:txBody>
      </p:sp>
      <p:sp>
        <p:nvSpPr>
          <p:cNvPr id="4" name="Slide Number Placeholder 3"/>
          <p:cNvSpPr>
            <a:spLocks noGrp="1"/>
          </p:cNvSpPr>
          <p:nvPr>
            <p:ph type="sldNum" sz="quarter" idx="10"/>
          </p:nvPr>
        </p:nvSpPr>
        <p:spPr/>
        <p:txBody>
          <a:bodyPr/>
          <a:lstStyle/>
          <a:p>
            <a:fld id="{A597C7D7-44C3-406B-BEC0-9C6A7EC5D463}" type="slidenum">
              <a:rPr lang="en-US" smtClean="0"/>
              <a:t>10</a:t>
            </a:fld>
            <a:endParaRPr lang="en-US"/>
          </a:p>
        </p:txBody>
      </p:sp>
    </p:spTree>
    <p:extLst>
      <p:ext uri="{BB962C8B-B14F-4D97-AF65-F5344CB8AC3E}">
        <p14:creationId xmlns:p14="http://schemas.microsoft.com/office/powerpoint/2010/main" val="390305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B77C5E-A49D-4C5D-90C3-632C97DB65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DA73EA4-37C5-4243-B5E0-915A51FC3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6D4C3BE-9928-4C82-8C59-2C0B638A874F}"/>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5" name="Footer Placeholder 4">
            <a:extLst>
              <a:ext uri="{FF2B5EF4-FFF2-40B4-BE49-F238E27FC236}">
                <a16:creationId xmlns:a16="http://schemas.microsoft.com/office/drawing/2014/main" xmlns="" id="{2E47884F-E2F5-45B1-8AE7-C76C33E23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D053258-5FDF-4556-8B12-EF4AD792CF1F}"/>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859098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9C680D-3FD6-4614-B017-F39B19F69E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29015EA-E1F6-42A5-A7CB-F7CF21F24A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756BDB6-4A0B-474F-AE15-B382A7BA494A}"/>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5" name="Footer Placeholder 4">
            <a:extLst>
              <a:ext uri="{FF2B5EF4-FFF2-40B4-BE49-F238E27FC236}">
                <a16:creationId xmlns:a16="http://schemas.microsoft.com/office/drawing/2014/main" xmlns="" id="{F2027E41-AC5B-4A7C-91EB-684B1E9D7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0AE44D0-5F73-4BBA-9977-C4ED5F2C839C}"/>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2695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E8ABD2F-DF22-43A1-96DA-E3A07F4A4F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6F17B1E-11B3-4F2A-9C95-56C6185B88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5DE1352-044B-4E80-B072-C4477E4297F5}"/>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5" name="Footer Placeholder 4">
            <a:extLst>
              <a:ext uri="{FF2B5EF4-FFF2-40B4-BE49-F238E27FC236}">
                <a16:creationId xmlns:a16="http://schemas.microsoft.com/office/drawing/2014/main" xmlns="" id="{0D06BB85-5C12-46ED-8956-BCACA7F93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EA12B3-C014-4278-B93C-EB84707185EF}"/>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258603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6D8DB-C06F-4F81-AD8F-AE63B56A77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EB9CF28-9077-44FB-A5FA-C4CBE26A83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EB3ADB9-2570-4505-A8A1-93EB353B3388}"/>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5" name="Footer Placeholder 4">
            <a:extLst>
              <a:ext uri="{FF2B5EF4-FFF2-40B4-BE49-F238E27FC236}">
                <a16:creationId xmlns:a16="http://schemas.microsoft.com/office/drawing/2014/main" xmlns="" id="{8CBCE867-383C-4840-AC8F-A094970A3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DAC8A3A-F6B4-49A5-9E47-77482787571A}"/>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107385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2DF32-7F83-4105-8F7F-4F69E0D58E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A87DE29-633B-44CB-A15F-177135F69F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00C4E2E-7BFC-40F8-B794-62F0C868747F}"/>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5" name="Footer Placeholder 4">
            <a:extLst>
              <a:ext uri="{FF2B5EF4-FFF2-40B4-BE49-F238E27FC236}">
                <a16:creationId xmlns:a16="http://schemas.microsoft.com/office/drawing/2014/main" xmlns="" id="{8392CAAD-3731-45B4-956D-2A4D30482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639B553-D5CC-4A27-BF9A-3859B346147D}"/>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869856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1BE40-72C7-4793-AC9B-671E49FB27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E4EE824-1BB9-4957-8077-76232ACF85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487F8A5-E7FA-4A12-B774-AC8E5D4896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E1A2368-DB7B-4756-8E79-BF7C6C53B72C}"/>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6" name="Footer Placeholder 5">
            <a:extLst>
              <a:ext uri="{FF2B5EF4-FFF2-40B4-BE49-F238E27FC236}">
                <a16:creationId xmlns:a16="http://schemas.microsoft.com/office/drawing/2014/main" xmlns="" id="{1224BA66-0398-4895-B7CA-784290A26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CA4B42E-1C5A-4653-8320-2DCF648A7812}"/>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3700993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29C25-B528-4041-913C-C05B6FA468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45A0565-8BE5-4598-9730-AEDF42D48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D8D0762D-EC5C-4825-A8DC-960669F516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5355877-078E-4FB0-AE56-1E285ABA2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52EDF2D-550C-4ECE-948D-2D09759FC2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AB51B59-ED90-469C-BB35-989F9DD3948F}"/>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8" name="Footer Placeholder 7">
            <a:extLst>
              <a:ext uri="{FF2B5EF4-FFF2-40B4-BE49-F238E27FC236}">
                <a16:creationId xmlns:a16="http://schemas.microsoft.com/office/drawing/2014/main" xmlns="" id="{71B07134-6A80-4E3E-BBDA-6299590C78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456883C-A6AA-4832-9ED1-448347EE94BA}"/>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317974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C94ED9-B3C8-49DC-A275-1F7F258335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3E0C284-F0AF-4FBB-ADA5-6BB4E007EDBC}"/>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4" name="Footer Placeholder 3">
            <a:extLst>
              <a:ext uri="{FF2B5EF4-FFF2-40B4-BE49-F238E27FC236}">
                <a16:creationId xmlns:a16="http://schemas.microsoft.com/office/drawing/2014/main" xmlns="" id="{0AAF41FB-298F-4B82-8412-8B75D53EC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BF25DD5-26C2-46B2-B749-4247257674AB}"/>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3148962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B5772F4-CB1A-497B-ACF6-7363A17F3005}"/>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3" name="Footer Placeholder 2">
            <a:extLst>
              <a:ext uri="{FF2B5EF4-FFF2-40B4-BE49-F238E27FC236}">
                <a16:creationId xmlns:a16="http://schemas.microsoft.com/office/drawing/2014/main" xmlns="" id="{82492912-2605-4C5C-80EA-9167B03F4A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69010D2-AC66-4847-88A3-4019CF587923}"/>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44237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4CCFF9-D0AA-4E32-93BC-121307344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E64C369-5FB0-493E-BDBF-ADD149670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DED992D-B035-46C2-BF9D-DF1D172A7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679C41E-C797-42EF-A371-0DB1E4154F6A}"/>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6" name="Footer Placeholder 5">
            <a:extLst>
              <a:ext uri="{FF2B5EF4-FFF2-40B4-BE49-F238E27FC236}">
                <a16:creationId xmlns:a16="http://schemas.microsoft.com/office/drawing/2014/main" xmlns="" id="{4798609F-74AB-41FC-859C-30628AE2D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4E45F5A-09F1-48F5-BB39-E4C5E890271B}"/>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2693142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1992E7-81B8-4B62-8F77-927A2BF91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FEC4809-2FD9-4AAF-B31A-CCD320CEC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FF7A65B-17AF-4570-BEA4-9F1C8456C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3BF511D-E82C-4228-95DF-FACB5657B97D}"/>
              </a:ext>
            </a:extLst>
          </p:cNvPr>
          <p:cNvSpPr>
            <a:spLocks noGrp="1"/>
          </p:cNvSpPr>
          <p:nvPr>
            <p:ph type="dt" sz="half" idx="10"/>
          </p:nvPr>
        </p:nvSpPr>
        <p:spPr/>
        <p:txBody>
          <a:bodyPr/>
          <a:lstStyle/>
          <a:p>
            <a:fld id="{8FF09F7B-55D1-4FE9-864A-A01365F8996E}" type="datetimeFigureOut">
              <a:rPr lang="en-US" smtClean="0"/>
              <a:t>11/29/2017</a:t>
            </a:fld>
            <a:endParaRPr lang="en-US"/>
          </a:p>
        </p:txBody>
      </p:sp>
      <p:sp>
        <p:nvSpPr>
          <p:cNvPr id="6" name="Footer Placeholder 5">
            <a:extLst>
              <a:ext uri="{FF2B5EF4-FFF2-40B4-BE49-F238E27FC236}">
                <a16:creationId xmlns:a16="http://schemas.microsoft.com/office/drawing/2014/main" xmlns="" id="{96599A4B-E469-4D5C-88FE-081A1B81F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F5FA568-8150-4AF5-8531-0A44170B08BD}"/>
              </a:ext>
            </a:extLst>
          </p:cNvPr>
          <p:cNvSpPr>
            <a:spLocks noGrp="1"/>
          </p:cNvSpPr>
          <p:nvPr>
            <p:ph type="sldNum" sz="quarter" idx="12"/>
          </p:nvPr>
        </p:nvSpPr>
        <p:spPr/>
        <p:txBody>
          <a:bodyPr/>
          <a:lstStyle/>
          <a:p>
            <a:fld id="{49BED3FB-2BF7-4777-8872-444D3288614B}" type="slidenum">
              <a:rPr lang="en-US" smtClean="0"/>
              <a:t>‹nr.›</a:t>
            </a:fld>
            <a:endParaRPr lang="en-US"/>
          </a:p>
        </p:txBody>
      </p:sp>
    </p:spTree>
    <p:extLst>
      <p:ext uri="{BB962C8B-B14F-4D97-AF65-F5344CB8AC3E}">
        <p14:creationId xmlns:p14="http://schemas.microsoft.com/office/powerpoint/2010/main" val="238798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3DF16DE-5C44-4C8D-A5C7-48CFEF59A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994DE96-1D7D-47BE-B3A9-7C348224F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521029-B8F5-4718-A7A5-2999DDB95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F09F7B-55D1-4FE9-864A-A01365F8996E}" type="datetimeFigureOut">
              <a:rPr lang="en-US" smtClean="0"/>
              <a:t>11/29/2017</a:t>
            </a:fld>
            <a:endParaRPr lang="en-US"/>
          </a:p>
        </p:txBody>
      </p:sp>
      <p:sp>
        <p:nvSpPr>
          <p:cNvPr id="5" name="Footer Placeholder 4">
            <a:extLst>
              <a:ext uri="{FF2B5EF4-FFF2-40B4-BE49-F238E27FC236}">
                <a16:creationId xmlns:a16="http://schemas.microsoft.com/office/drawing/2014/main" xmlns="" id="{46FE1686-8C4B-4FA1-903C-83A61D2A4C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412EE28-57A5-49B2-9ADC-F7C2237DA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ED3FB-2BF7-4777-8872-444D3288614B}" type="slidenum">
              <a:rPr lang="en-US" smtClean="0"/>
              <a:t>‹nr.›</a:t>
            </a:fld>
            <a:endParaRPr lang="en-US"/>
          </a:p>
        </p:txBody>
      </p:sp>
    </p:spTree>
    <p:extLst>
      <p:ext uri="{BB962C8B-B14F-4D97-AF65-F5344CB8AC3E}">
        <p14:creationId xmlns:p14="http://schemas.microsoft.com/office/powerpoint/2010/main" val="122891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1" name="Content Placeholder 9">
            <a:extLst>
              <a:ext uri="{FF2B5EF4-FFF2-40B4-BE49-F238E27FC236}">
                <a16:creationId xmlns:a16="http://schemas.microsoft.com/office/drawing/2014/main" xmlns="" id="{151D8AC2-CD80-47BE-A1D8-6B1B94D26651}"/>
              </a:ext>
            </a:extLst>
          </p:cNvPr>
          <p:cNvPicPr>
            <a:picLocks noChangeAspect="1"/>
          </p:cNvPicPr>
          <p:nvPr/>
        </p:nvPicPr>
        <p:blipFill rotWithShape="1">
          <a:blip r:embed="rId2">
            <a:extLst>
              <a:ext uri="{28A0092B-C50C-407E-A947-70E740481C1C}">
                <a14:useLocalDpi xmlns:a14="http://schemas.microsoft.com/office/drawing/2010/main" val="0"/>
              </a:ext>
            </a:extLst>
          </a:blip>
          <a:srcRect t="36600" b="7220"/>
          <a:stretch/>
        </p:blipFill>
        <p:spPr>
          <a:xfrm>
            <a:off x="20" y="10"/>
            <a:ext cx="12191980" cy="4571990"/>
          </a:xfrm>
          <a:prstGeom prst="rect">
            <a:avLst/>
          </a:prstGeom>
        </p:spPr>
      </p:pic>
      <p:cxnSp>
        <p:nvCxnSpPr>
          <p:cNvPr id="46" name="Straight Connector 45">
            <a:extLst>
              <a:ext uri="{FF2B5EF4-FFF2-40B4-BE49-F238E27FC236}">
                <a16:creationId xmlns:a16="http://schemas.microsoft.com/office/drawing/2014/main" xmlns="" id="{E126E481-B945-4179-BD79-05E96E9B29E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F374ACCC-5829-4856-95FA-93FA4B4C4BD9}"/>
              </a:ext>
            </a:extLst>
          </p:cNvPr>
          <p:cNvSpPr>
            <a:spLocks noGrp="1"/>
          </p:cNvSpPr>
          <p:nvPr>
            <p:ph type="ctrTitle"/>
          </p:nvPr>
        </p:nvSpPr>
        <p:spPr>
          <a:xfrm>
            <a:off x="433136" y="5091762"/>
            <a:ext cx="7834193" cy="1264588"/>
          </a:xfrm>
        </p:spPr>
        <p:txBody>
          <a:bodyPr anchor="ctr">
            <a:normAutofit fontScale="90000"/>
          </a:bodyPr>
          <a:lstStyle/>
          <a:p>
            <a:r>
              <a:rPr lang="en-US" dirty="0">
                <a:latin typeface="Montserrat" panose="00000500000000000000" pitchFamily="2" charset="0"/>
              </a:rPr>
              <a:t>Project: </a:t>
            </a:r>
            <a:br>
              <a:rPr lang="en-US" dirty="0">
                <a:latin typeface="Montserrat" panose="00000500000000000000" pitchFamily="2" charset="0"/>
              </a:rPr>
            </a:br>
            <a:r>
              <a:rPr lang="en-US" dirty="0">
                <a:latin typeface="Montserrat" panose="00000500000000000000" pitchFamily="2" charset="0"/>
              </a:rPr>
              <a:t>Smart Building HHS</a:t>
            </a:r>
          </a:p>
        </p:txBody>
      </p:sp>
      <p:sp>
        <p:nvSpPr>
          <p:cNvPr id="3" name="Subtitle 2">
            <a:extLst>
              <a:ext uri="{FF2B5EF4-FFF2-40B4-BE49-F238E27FC236}">
                <a16:creationId xmlns:a16="http://schemas.microsoft.com/office/drawing/2014/main" xmlns="" id="{DB069D18-8686-4076-8712-6ACB7FDB5FC8}"/>
              </a:ext>
            </a:extLst>
          </p:cNvPr>
          <p:cNvSpPr>
            <a:spLocks noGrp="1"/>
          </p:cNvSpPr>
          <p:nvPr>
            <p:ph type="subTitle" idx="1"/>
          </p:nvPr>
        </p:nvSpPr>
        <p:spPr>
          <a:xfrm>
            <a:off x="8582997" y="5091763"/>
            <a:ext cx="2974207" cy="1264587"/>
          </a:xfrm>
        </p:spPr>
        <p:txBody>
          <a:bodyPr anchor="ctr">
            <a:normAutofit/>
          </a:bodyPr>
          <a:lstStyle/>
          <a:p>
            <a:pPr algn="l"/>
            <a:r>
              <a:rPr lang="nl-NL" sz="2000" dirty="0">
                <a:latin typeface="Montserrat" panose="00000500000000000000" pitchFamily="2" charset="0"/>
              </a:rPr>
              <a:t>J.D. Schagen</a:t>
            </a:r>
          </a:p>
          <a:p>
            <a:pPr algn="l"/>
            <a:r>
              <a:rPr lang="nl-NL" sz="2000" dirty="0">
                <a:latin typeface="Montserrat" panose="00000500000000000000" pitchFamily="2" charset="0"/>
              </a:rPr>
              <a:t>S.R. </a:t>
            </a:r>
            <a:r>
              <a:rPr lang="nl-NL" sz="2000" dirty="0" err="1">
                <a:latin typeface="Montserrat" panose="00000500000000000000" pitchFamily="2" charset="0"/>
              </a:rPr>
              <a:t>Wetstein</a:t>
            </a:r>
            <a:endParaRPr lang="nl-NL" sz="2000" dirty="0">
              <a:latin typeface="Montserrat" panose="00000500000000000000" pitchFamily="2" charset="0"/>
            </a:endParaRPr>
          </a:p>
          <a:p>
            <a:pPr algn="l"/>
            <a:r>
              <a:rPr lang="nl-NL" sz="2000" dirty="0">
                <a:latin typeface="Montserrat" panose="00000500000000000000" pitchFamily="2" charset="0"/>
              </a:rPr>
              <a:t>B.A. Tuynman</a:t>
            </a:r>
          </a:p>
        </p:txBody>
      </p:sp>
    </p:spTree>
    <p:extLst>
      <p:ext uri="{BB962C8B-B14F-4D97-AF65-F5344CB8AC3E}">
        <p14:creationId xmlns:p14="http://schemas.microsoft.com/office/powerpoint/2010/main" val="9865789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559215" y="520340"/>
            <a:ext cx="3313164" cy="4726276"/>
          </a:xfrm>
        </p:spPr>
        <p:txBody>
          <a:bodyPr vert="horz" lIns="91440" tIns="45720" rIns="91440" bIns="45720" rtlCol="0" anchor="t">
            <a:normAutofit/>
          </a:bodyPr>
          <a:lstStyle/>
          <a:p>
            <a:pPr algn="r"/>
            <a:r>
              <a:rPr lang="en-US" sz="4000" kern="1200" dirty="0">
                <a:solidFill>
                  <a:srgbClr val="FFFFFF"/>
                </a:solidFill>
                <a:latin typeface="+mj-lt"/>
                <a:ea typeface="+mj-ea"/>
                <a:cs typeface="+mj-cs"/>
              </a:rPr>
              <a:t>Bayesian Belief Network</a:t>
            </a:r>
          </a:p>
        </p:txBody>
      </p:sp>
      <p:pic>
        <p:nvPicPr>
          <p:cNvPr id="9" name="Content Placeholder 5">
            <a:extLst>
              <a:ext uri="{FF2B5EF4-FFF2-40B4-BE49-F238E27FC236}">
                <a16:creationId xmlns:a16="http://schemas.microsoft.com/office/drawing/2014/main" xmlns="" id="{36927144-564A-4047-824B-DF6D2FDB957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pic>
        <p:nvPicPr>
          <p:cNvPr id="5" name="Picture 4">
            <a:extLst>
              <a:ext uri="{FF2B5EF4-FFF2-40B4-BE49-F238E27FC236}">
                <a16:creationId xmlns:a16="http://schemas.microsoft.com/office/drawing/2014/main" xmlns="" id="{A5443974-D92D-4F5A-A470-E8D521FEB36C}"/>
              </a:ext>
            </a:extLst>
          </p:cNvPr>
          <p:cNvPicPr>
            <a:picLocks noChangeAspect="1"/>
          </p:cNvPicPr>
          <p:nvPr/>
        </p:nvPicPr>
        <p:blipFill rotWithShape="1">
          <a:blip r:embed="rId4">
            <a:extLst>
              <a:ext uri="{28A0092B-C50C-407E-A947-70E740481C1C}">
                <a14:useLocalDpi xmlns:a14="http://schemas.microsoft.com/office/drawing/2010/main" val="0"/>
              </a:ext>
            </a:extLst>
          </a:blip>
          <a:srcRect l="22180" t="11920" r="14325" b="12481"/>
          <a:stretch/>
        </p:blipFill>
        <p:spPr>
          <a:xfrm>
            <a:off x="0" y="-2"/>
            <a:ext cx="12192000" cy="6978467"/>
          </a:xfrm>
          <a:prstGeom prst="rect">
            <a:avLst/>
          </a:prstGeom>
        </p:spPr>
      </p:pic>
    </p:spTree>
    <p:extLst>
      <p:ext uri="{BB962C8B-B14F-4D97-AF65-F5344CB8AC3E}">
        <p14:creationId xmlns:p14="http://schemas.microsoft.com/office/powerpoint/2010/main" val="32725782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559215" y="520340"/>
            <a:ext cx="3313164" cy="4726276"/>
          </a:xfrm>
        </p:spPr>
        <p:txBody>
          <a:bodyPr vert="horz" lIns="91440" tIns="45720" rIns="91440" bIns="45720" rtlCol="0" anchor="t">
            <a:normAutofit/>
          </a:bodyPr>
          <a:lstStyle/>
          <a:p>
            <a:pPr algn="r"/>
            <a:r>
              <a:rPr lang="en-US" sz="4000" kern="1200" dirty="0">
                <a:solidFill>
                  <a:srgbClr val="FFFFFF"/>
                </a:solidFill>
                <a:latin typeface="+mj-lt"/>
                <a:ea typeface="+mj-ea"/>
                <a:cs typeface="+mj-cs"/>
              </a:rPr>
              <a:t>Bayesian Belief Network</a:t>
            </a:r>
          </a:p>
        </p:txBody>
      </p:sp>
      <p:pic>
        <p:nvPicPr>
          <p:cNvPr id="9" name="Content Placeholder 5">
            <a:extLst>
              <a:ext uri="{FF2B5EF4-FFF2-40B4-BE49-F238E27FC236}">
                <a16:creationId xmlns:a16="http://schemas.microsoft.com/office/drawing/2014/main" xmlns="" id="{36927144-564A-4047-824B-DF6D2FDB957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pic>
        <p:nvPicPr>
          <p:cNvPr id="4" name="Picture 3">
            <a:extLst>
              <a:ext uri="{FF2B5EF4-FFF2-40B4-BE49-F238E27FC236}">
                <a16:creationId xmlns:a16="http://schemas.microsoft.com/office/drawing/2014/main" xmlns="" id="{A715E382-7078-41CD-B8E0-A1B76B364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1" y="-192520"/>
            <a:ext cx="13785273" cy="7050519"/>
          </a:xfrm>
          <a:prstGeom prst="rect">
            <a:avLst/>
          </a:prstGeom>
        </p:spPr>
      </p:pic>
    </p:spTree>
    <p:extLst>
      <p:ext uri="{BB962C8B-B14F-4D97-AF65-F5344CB8AC3E}">
        <p14:creationId xmlns:p14="http://schemas.microsoft.com/office/powerpoint/2010/main" val="15862191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559215" y="520340"/>
            <a:ext cx="3313164" cy="4726276"/>
          </a:xfrm>
        </p:spPr>
        <p:txBody>
          <a:bodyPr vert="horz" lIns="91440" tIns="45720" rIns="91440" bIns="45720" rtlCol="0" anchor="t">
            <a:normAutofit/>
          </a:bodyPr>
          <a:lstStyle/>
          <a:p>
            <a:pPr algn="r"/>
            <a:r>
              <a:rPr lang="en-US" sz="4000" kern="1200" dirty="0">
                <a:solidFill>
                  <a:srgbClr val="FFFFFF"/>
                </a:solidFill>
                <a:latin typeface="+mj-lt"/>
                <a:ea typeface="+mj-ea"/>
                <a:cs typeface="+mj-cs"/>
              </a:rPr>
              <a:t>Bayesian Belief Network</a:t>
            </a:r>
          </a:p>
        </p:txBody>
      </p:sp>
      <p:pic>
        <p:nvPicPr>
          <p:cNvPr id="9" name="Content Placeholder 5">
            <a:extLst>
              <a:ext uri="{FF2B5EF4-FFF2-40B4-BE49-F238E27FC236}">
                <a16:creationId xmlns:a16="http://schemas.microsoft.com/office/drawing/2014/main" xmlns="" id="{36927144-564A-4047-824B-DF6D2FDB957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pic>
        <p:nvPicPr>
          <p:cNvPr id="4" name="Picture 3">
            <a:extLst>
              <a:ext uri="{FF2B5EF4-FFF2-40B4-BE49-F238E27FC236}">
                <a16:creationId xmlns:a16="http://schemas.microsoft.com/office/drawing/2014/main" xmlns="" id="{6D27B0AF-84D6-4E99-992D-AADDE221A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218" y="-447098"/>
            <a:ext cx="15195870" cy="7305098"/>
          </a:xfrm>
          <a:prstGeom prst="rect">
            <a:avLst/>
          </a:prstGeom>
        </p:spPr>
      </p:pic>
    </p:spTree>
    <p:extLst>
      <p:ext uri="{BB962C8B-B14F-4D97-AF65-F5344CB8AC3E}">
        <p14:creationId xmlns:p14="http://schemas.microsoft.com/office/powerpoint/2010/main" val="37593849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559215" y="520340"/>
            <a:ext cx="3313164" cy="4726276"/>
          </a:xfrm>
        </p:spPr>
        <p:txBody>
          <a:bodyPr vert="horz" lIns="91440" tIns="45720" rIns="91440" bIns="45720" rtlCol="0" anchor="t">
            <a:normAutofit/>
          </a:bodyPr>
          <a:lstStyle/>
          <a:p>
            <a:pPr algn="r"/>
            <a:r>
              <a:rPr lang="en-US" sz="4000" kern="1200" dirty="0">
                <a:solidFill>
                  <a:srgbClr val="FFFFFF"/>
                </a:solidFill>
                <a:latin typeface="+mj-lt"/>
                <a:ea typeface="+mj-ea"/>
                <a:cs typeface="+mj-cs"/>
              </a:rPr>
              <a:t>Bayesian Belief Network</a:t>
            </a:r>
          </a:p>
        </p:txBody>
      </p:sp>
      <p:pic>
        <p:nvPicPr>
          <p:cNvPr id="9" name="Content Placeholder 5">
            <a:extLst>
              <a:ext uri="{FF2B5EF4-FFF2-40B4-BE49-F238E27FC236}">
                <a16:creationId xmlns:a16="http://schemas.microsoft.com/office/drawing/2014/main" xmlns="" id="{36927144-564A-4047-824B-DF6D2FDB957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pic>
        <p:nvPicPr>
          <p:cNvPr id="5" name="Picture 4">
            <a:extLst>
              <a:ext uri="{FF2B5EF4-FFF2-40B4-BE49-F238E27FC236}">
                <a16:creationId xmlns:a16="http://schemas.microsoft.com/office/drawing/2014/main" xmlns="" id="{600672F8-EE7A-486C-9619-9593E72B1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8" y="-23524"/>
            <a:ext cx="14363695" cy="6905047"/>
          </a:xfrm>
          <a:prstGeom prst="rect">
            <a:avLst/>
          </a:prstGeom>
        </p:spPr>
      </p:pic>
    </p:spTree>
    <p:extLst>
      <p:ext uri="{BB962C8B-B14F-4D97-AF65-F5344CB8AC3E}">
        <p14:creationId xmlns:p14="http://schemas.microsoft.com/office/powerpoint/2010/main" val="196087655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375401717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p:txBody>
      </p:sp>
      <p:pic>
        <p:nvPicPr>
          <p:cNvPr id="5" name="Picture 4">
            <a:extLst>
              <a:ext uri="{FF2B5EF4-FFF2-40B4-BE49-F238E27FC236}">
                <a16:creationId xmlns:a16="http://schemas.microsoft.com/office/drawing/2014/main" xmlns="" id="{05087E96-781C-4A76-8632-B2973139C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47983"/>
            <a:ext cx="3862497" cy="4744155"/>
          </a:xfrm>
          <a:prstGeom prst="rect">
            <a:avLst/>
          </a:prstGeom>
        </p:spPr>
      </p:pic>
    </p:spTree>
    <p:extLst>
      <p:ext uri="{BB962C8B-B14F-4D97-AF65-F5344CB8AC3E}">
        <p14:creationId xmlns:p14="http://schemas.microsoft.com/office/powerpoint/2010/main" val="12066682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dirty="0">
              <a:solidFill>
                <a:srgbClr val="FFFFFF"/>
              </a:solidFill>
            </a:endParaRPr>
          </a:p>
        </p:txBody>
      </p:sp>
      <p:pic>
        <p:nvPicPr>
          <p:cNvPr id="5" name="Picture 4">
            <a:extLst>
              <a:ext uri="{FF2B5EF4-FFF2-40B4-BE49-F238E27FC236}">
                <a16:creationId xmlns:a16="http://schemas.microsoft.com/office/drawing/2014/main" xmlns="" id="{A71D7003-AB39-4BC9-8EAE-31A97AD1A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127" y="1053096"/>
            <a:ext cx="3547187" cy="4739042"/>
          </a:xfrm>
          <a:prstGeom prst="rect">
            <a:avLst/>
          </a:prstGeom>
        </p:spPr>
      </p:pic>
    </p:spTree>
    <p:extLst>
      <p:ext uri="{BB962C8B-B14F-4D97-AF65-F5344CB8AC3E}">
        <p14:creationId xmlns:p14="http://schemas.microsoft.com/office/powerpoint/2010/main" val="341921157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p:txBody>
      </p:sp>
      <p:pic>
        <p:nvPicPr>
          <p:cNvPr id="5" name="Picture 4">
            <a:extLst>
              <a:ext uri="{FF2B5EF4-FFF2-40B4-BE49-F238E27FC236}">
                <a16:creationId xmlns:a16="http://schemas.microsoft.com/office/drawing/2014/main" xmlns="" id="{0807CC37-0194-4C62-8074-F8BE7E38A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645" y="1067154"/>
            <a:ext cx="4020152" cy="4724984"/>
          </a:xfrm>
          <a:prstGeom prst="rect">
            <a:avLst/>
          </a:prstGeom>
        </p:spPr>
      </p:pic>
    </p:spTree>
    <p:extLst>
      <p:ext uri="{BB962C8B-B14F-4D97-AF65-F5344CB8AC3E}">
        <p14:creationId xmlns:p14="http://schemas.microsoft.com/office/powerpoint/2010/main" val="194091825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dirty="0">
              <a:solidFill>
                <a:srgbClr val="FFFFFF"/>
              </a:solidFill>
            </a:endParaRPr>
          </a:p>
        </p:txBody>
      </p:sp>
      <p:pic>
        <p:nvPicPr>
          <p:cNvPr id="6" name="Picture 5">
            <a:extLst>
              <a:ext uri="{FF2B5EF4-FFF2-40B4-BE49-F238E27FC236}">
                <a16:creationId xmlns:a16="http://schemas.microsoft.com/office/drawing/2014/main" xmlns="" id="{F57DACFF-FE17-4ECB-AA12-473568092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741" y="501758"/>
            <a:ext cx="7318102" cy="5854484"/>
          </a:xfrm>
          <a:prstGeom prst="rect">
            <a:avLst/>
          </a:prstGeom>
        </p:spPr>
      </p:pic>
    </p:spTree>
    <p:extLst>
      <p:ext uri="{BB962C8B-B14F-4D97-AF65-F5344CB8AC3E}">
        <p14:creationId xmlns:p14="http://schemas.microsoft.com/office/powerpoint/2010/main" val="179104601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p:txBody>
      </p:sp>
      <p:pic>
        <p:nvPicPr>
          <p:cNvPr id="8" name="Picture 2">
            <a:extLst>
              <a:ext uri="{FF2B5EF4-FFF2-40B4-BE49-F238E27FC236}">
                <a16:creationId xmlns:a16="http://schemas.microsoft.com/office/drawing/2014/main" xmlns="" id="{53783CDD-ACFA-4599-99C5-D59BDE3C8F0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83874" y="1065861"/>
            <a:ext cx="6687694" cy="4726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4486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endParaRPr lang="nl-NL">
              <a:latin typeface="Univers" charset="0"/>
            </a:endParaRPr>
          </a:p>
        </p:txBody>
      </p:sp>
      <p:sp>
        <p:nvSpPr>
          <p:cNvPr id="6146" name="Rectangle 3"/>
          <p:cNvSpPr>
            <a:spLocks noGrp="1" noChangeArrowheads="1"/>
          </p:cNvSpPr>
          <p:nvPr>
            <p:ph type="body" idx="1"/>
          </p:nvPr>
        </p:nvSpPr>
        <p:spPr>
          <a:xfrm>
            <a:off x="1882775" y="4653136"/>
            <a:ext cx="8421688" cy="1728192"/>
          </a:xfrm>
        </p:spPr>
        <p:txBody>
          <a:bodyPr>
            <a:normAutofit lnSpcReduction="10000"/>
          </a:bodyPr>
          <a:lstStyle/>
          <a:p>
            <a:r>
              <a:rPr lang="en-US" sz="2400" dirty="0"/>
              <a:t>Building of Engineering &amp; IT studies in Delft</a:t>
            </a:r>
          </a:p>
          <a:p>
            <a:r>
              <a:rPr lang="en-US" sz="2400" dirty="0"/>
              <a:t>15000 m2 indoor, 4000 m2 parking space on the roof</a:t>
            </a:r>
          </a:p>
          <a:p>
            <a:r>
              <a:rPr lang="en-US" sz="2400" dirty="0"/>
              <a:t>150 Staff, 2000 students, 160 </a:t>
            </a:r>
            <a:r>
              <a:rPr lang="en-US" sz="2400" dirty="0" err="1"/>
              <a:t>lokalen</a:t>
            </a:r>
            <a:endParaRPr lang="en-US" sz="2400" dirty="0"/>
          </a:p>
          <a:p>
            <a:r>
              <a:rPr lang="en-US" sz="2400" dirty="0"/>
              <a:t>Opened </a:t>
            </a:r>
            <a:r>
              <a:rPr lang="en-US" sz="2400" dirty="0"/>
              <a:t>sept 2009</a:t>
            </a:r>
            <a:endParaRPr lang="en-US" sz="2400" dirty="0"/>
          </a:p>
        </p:txBody>
      </p:sp>
      <p:pic>
        <p:nvPicPr>
          <p:cNvPr id="4" name="Picture 34"/>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883083" y="353956"/>
            <a:ext cx="8425837" cy="417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407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307240" y="1071851"/>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p:txBody>
      </p:sp>
      <p:sp>
        <p:nvSpPr>
          <p:cNvPr id="7" name="Rectangle 6">
            <a:extLst>
              <a:ext uri="{FF2B5EF4-FFF2-40B4-BE49-F238E27FC236}">
                <a16:creationId xmlns:a16="http://schemas.microsoft.com/office/drawing/2014/main" xmlns="" id="{A0DBE680-7405-4AD5-93FE-398272040672}"/>
              </a:ext>
            </a:extLst>
          </p:cNvPr>
          <p:cNvSpPr/>
          <p:nvPr/>
        </p:nvSpPr>
        <p:spPr>
          <a:xfrm>
            <a:off x="3716274" y="-1"/>
            <a:ext cx="8475726"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B57EC2E6-42FA-4762-B225-434243A52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5750" y="934033"/>
            <a:ext cx="8320904" cy="4989929"/>
          </a:xfrm>
          <a:prstGeom prst="rect">
            <a:avLst/>
          </a:prstGeom>
        </p:spPr>
      </p:pic>
      <p:sp>
        <p:nvSpPr>
          <p:cNvPr id="8" name="TextBox 7">
            <a:extLst>
              <a:ext uri="{FF2B5EF4-FFF2-40B4-BE49-F238E27FC236}">
                <a16:creationId xmlns:a16="http://schemas.microsoft.com/office/drawing/2014/main" xmlns="" id="{30253934-B93E-488B-BC3E-7BFEDC79468D}"/>
              </a:ext>
            </a:extLst>
          </p:cNvPr>
          <p:cNvSpPr txBox="1"/>
          <p:nvPr/>
        </p:nvSpPr>
        <p:spPr>
          <a:xfrm>
            <a:off x="10778615" y="3692237"/>
            <a:ext cx="1246909" cy="369332"/>
          </a:xfrm>
          <a:prstGeom prst="rect">
            <a:avLst/>
          </a:prstGeom>
          <a:solidFill>
            <a:schemeClr val="tx1"/>
          </a:solidFill>
        </p:spPr>
        <p:txBody>
          <a:bodyPr wrap="square" rtlCol="0">
            <a:spAutoFit/>
          </a:bodyPr>
          <a:lstStyle/>
          <a:p>
            <a:r>
              <a:rPr lang="en-US" b="1" dirty="0">
                <a:solidFill>
                  <a:schemeClr val="bg1"/>
                </a:solidFill>
                <a:latin typeface="Montserrat" panose="00000500000000000000" pitchFamily="2" charset="0"/>
              </a:rPr>
              <a:t>CO2</a:t>
            </a:r>
          </a:p>
        </p:txBody>
      </p:sp>
      <p:sp>
        <p:nvSpPr>
          <p:cNvPr id="22" name="TextBox 21">
            <a:extLst>
              <a:ext uri="{FF2B5EF4-FFF2-40B4-BE49-F238E27FC236}">
                <a16:creationId xmlns:a16="http://schemas.microsoft.com/office/drawing/2014/main" xmlns="" id="{D09033A9-FAA2-4E98-BB77-8EB7053F8197}"/>
              </a:ext>
            </a:extLst>
          </p:cNvPr>
          <p:cNvSpPr txBox="1"/>
          <p:nvPr/>
        </p:nvSpPr>
        <p:spPr>
          <a:xfrm>
            <a:off x="3988789" y="2500746"/>
            <a:ext cx="1246909" cy="369332"/>
          </a:xfrm>
          <a:prstGeom prst="rect">
            <a:avLst/>
          </a:prstGeom>
          <a:solidFill>
            <a:schemeClr val="tx1"/>
          </a:solidFill>
        </p:spPr>
        <p:txBody>
          <a:bodyPr wrap="square" rtlCol="0">
            <a:spAutoFit/>
          </a:bodyPr>
          <a:lstStyle/>
          <a:p>
            <a:pPr algn="r"/>
            <a:r>
              <a:rPr lang="en-US" b="1" dirty="0">
                <a:solidFill>
                  <a:schemeClr val="bg1"/>
                </a:solidFill>
                <a:latin typeface="Montserrat" panose="00000500000000000000" pitchFamily="2" charset="0"/>
              </a:rPr>
              <a:t>CO2</a:t>
            </a:r>
          </a:p>
        </p:txBody>
      </p:sp>
      <p:sp>
        <p:nvSpPr>
          <p:cNvPr id="23" name="TextBox 22">
            <a:extLst>
              <a:ext uri="{FF2B5EF4-FFF2-40B4-BE49-F238E27FC236}">
                <a16:creationId xmlns:a16="http://schemas.microsoft.com/office/drawing/2014/main" xmlns="" id="{95FB64F8-DBF7-4A52-B985-3A56BA14972B}"/>
              </a:ext>
            </a:extLst>
          </p:cNvPr>
          <p:cNvSpPr txBox="1"/>
          <p:nvPr/>
        </p:nvSpPr>
        <p:spPr>
          <a:xfrm>
            <a:off x="3716274" y="3322905"/>
            <a:ext cx="1770126" cy="369332"/>
          </a:xfrm>
          <a:prstGeom prst="rect">
            <a:avLst/>
          </a:prstGeom>
          <a:solidFill>
            <a:schemeClr val="tx1"/>
          </a:solidFill>
        </p:spPr>
        <p:txBody>
          <a:bodyPr wrap="square" rtlCol="0">
            <a:spAutoFit/>
          </a:bodyPr>
          <a:lstStyle/>
          <a:p>
            <a:pPr algn="r"/>
            <a:r>
              <a:rPr lang="nl-NL" b="1" dirty="0">
                <a:solidFill>
                  <a:schemeClr val="bg1"/>
                </a:solidFill>
                <a:latin typeface="Montserrat" panose="00000500000000000000" pitchFamily="2" charset="0"/>
              </a:rPr>
              <a:t>Luchtstroom</a:t>
            </a:r>
          </a:p>
        </p:txBody>
      </p:sp>
      <p:sp>
        <p:nvSpPr>
          <p:cNvPr id="24" name="TextBox 23">
            <a:extLst>
              <a:ext uri="{FF2B5EF4-FFF2-40B4-BE49-F238E27FC236}">
                <a16:creationId xmlns:a16="http://schemas.microsoft.com/office/drawing/2014/main" xmlns="" id="{F61E354D-86C2-4869-8D26-FA34E6B2FF76}"/>
              </a:ext>
            </a:extLst>
          </p:cNvPr>
          <p:cNvSpPr txBox="1"/>
          <p:nvPr/>
        </p:nvSpPr>
        <p:spPr>
          <a:xfrm>
            <a:off x="3716274" y="4037645"/>
            <a:ext cx="1668913" cy="646331"/>
          </a:xfrm>
          <a:prstGeom prst="rect">
            <a:avLst/>
          </a:prstGeom>
          <a:solidFill>
            <a:schemeClr val="tx1"/>
          </a:solidFill>
        </p:spPr>
        <p:txBody>
          <a:bodyPr wrap="square" rtlCol="0">
            <a:spAutoFit/>
          </a:bodyPr>
          <a:lstStyle/>
          <a:p>
            <a:pPr algn="r"/>
            <a:r>
              <a:rPr lang="nl-NL" b="1" dirty="0" err="1">
                <a:solidFill>
                  <a:schemeClr val="bg1"/>
                </a:solidFill>
                <a:latin typeface="Montserrat" panose="00000500000000000000" pitchFamily="2" charset="0"/>
              </a:rPr>
              <a:t>Aanwezig-heid</a:t>
            </a:r>
            <a:endParaRPr lang="nl-NL" b="1"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xmlns="" id="{B1783D30-1F40-4A2B-88ED-D59CD8CC66DC}"/>
              </a:ext>
            </a:extLst>
          </p:cNvPr>
          <p:cNvSpPr txBox="1"/>
          <p:nvPr/>
        </p:nvSpPr>
        <p:spPr>
          <a:xfrm>
            <a:off x="3716274" y="4954466"/>
            <a:ext cx="1770126" cy="369332"/>
          </a:xfrm>
          <a:prstGeom prst="rect">
            <a:avLst/>
          </a:prstGeom>
          <a:solidFill>
            <a:schemeClr val="tx1"/>
          </a:solidFill>
        </p:spPr>
        <p:txBody>
          <a:bodyPr wrap="square" rtlCol="0">
            <a:spAutoFit/>
          </a:bodyPr>
          <a:lstStyle/>
          <a:p>
            <a:pPr algn="r"/>
            <a:r>
              <a:rPr lang="nl-NL" b="1" dirty="0">
                <a:solidFill>
                  <a:schemeClr val="bg1"/>
                </a:solidFill>
                <a:latin typeface="Montserrat" panose="00000500000000000000" pitchFamily="2" charset="0"/>
              </a:rPr>
              <a:t>Temperatuur</a:t>
            </a:r>
          </a:p>
        </p:txBody>
      </p:sp>
    </p:spTree>
    <p:extLst>
      <p:ext uri="{BB962C8B-B14F-4D97-AF65-F5344CB8AC3E}">
        <p14:creationId xmlns:p14="http://schemas.microsoft.com/office/powerpoint/2010/main" val="93912053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20"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165532030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3B4EDD01-6884-4FC5-861B-FDF079159E2E}"/>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t="17883"/>
          <a:stretch/>
        </p:blipFill>
        <p:spPr>
          <a:xfrm>
            <a:off x="-10371" y="1"/>
            <a:ext cx="12191980" cy="6857999"/>
          </a:xfrm>
          <a:prstGeom prst="rect">
            <a:avLst/>
          </a:prstGeom>
        </p:spPr>
      </p:pic>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Deep Learning</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6347873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00F41352-079B-4B9B-95A5-7673EBB514C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3099" b="2631"/>
          <a:stretch/>
        </p:blipFill>
        <p:spPr>
          <a:xfrm>
            <a:off x="20" y="10"/>
            <a:ext cx="12191980" cy="6857990"/>
          </a:xfrm>
          <a:prstGeom prst="rect">
            <a:avLst/>
          </a:prstGeom>
        </p:spPr>
      </p:pic>
      <p:sp>
        <p:nvSpPr>
          <p:cNvPr id="6" name="Title 1">
            <a:extLst>
              <a:ext uri="{FF2B5EF4-FFF2-40B4-BE49-F238E27FC236}">
                <a16:creationId xmlns:a16="http://schemas.microsoft.com/office/drawing/2014/main" xmlns="" id="{FA9084F2-965D-481C-BAA5-1B7F81C9ADB5}"/>
              </a:ext>
            </a:extLst>
          </p:cNvPr>
          <p:cNvSpPr txBox="1">
            <a:spLocks/>
          </p:cNvSpPr>
          <p:nvPr/>
        </p:nvSpPr>
        <p:spPr>
          <a:xfrm>
            <a:off x="838201" y="1065862"/>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FFFFF"/>
                </a:solidFill>
              </a:rPr>
              <a:t>Deep Learning</a:t>
            </a:r>
            <a:endParaRPr lang="en-US" sz="4000" dirty="0">
              <a:solidFill>
                <a:srgbClr val="FFFFFF"/>
              </a:solidFill>
            </a:endParaRPr>
          </a:p>
        </p:txBody>
      </p:sp>
    </p:spTree>
    <p:extLst>
      <p:ext uri="{BB962C8B-B14F-4D97-AF65-F5344CB8AC3E}">
        <p14:creationId xmlns:p14="http://schemas.microsoft.com/office/powerpoint/2010/main" val="42534582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103C8D67-F324-4CD3-9078-EC0F2EEE377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5730"/>
          <a:stretch/>
        </p:blipFill>
        <p:spPr>
          <a:xfrm>
            <a:off x="0" y="0"/>
            <a:ext cx="12191980" cy="6857999"/>
          </a:xfrm>
          <a:prstGeom prst="rect">
            <a:avLst/>
          </a:prstGeom>
          <a:effectLst>
            <a:outerShdw blurRad="50800" dist="50800" dir="5400000" algn="ctr" rotWithShape="0">
              <a:srgbClr val="000000">
                <a:alpha val="28000"/>
              </a:srgbClr>
            </a:outerShdw>
          </a:effectLst>
        </p:spPr>
      </p:pic>
      <p:cxnSp>
        <p:nvCxnSpPr>
          <p:cNvPr id="12" name="Straight Connector 11">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0C3C8E49-9016-4515-B7E3-80D0C5D1F48D}"/>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latin typeface="Montserrat" panose="00000500000000000000" pitchFamily="2" charset="0"/>
              </a:rPr>
              <a:t>Probleem</a:t>
            </a:r>
          </a:p>
        </p:txBody>
      </p:sp>
      <p:sp>
        <p:nvSpPr>
          <p:cNvPr id="3" name="Content Placeholder 2">
            <a:extLst>
              <a:ext uri="{FF2B5EF4-FFF2-40B4-BE49-F238E27FC236}">
                <a16:creationId xmlns:a16="http://schemas.microsoft.com/office/drawing/2014/main" xmlns="" id="{EB289A7A-9D2B-43FF-BB4E-0E746F38B8C6}"/>
              </a:ext>
            </a:extLst>
          </p:cNvPr>
          <p:cNvSpPr>
            <a:spLocks noGrp="1"/>
          </p:cNvSpPr>
          <p:nvPr>
            <p:ph idx="1"/>
          </p:nvPr>
        </p:nvSpPr>
        <p:spPr>
          <a:xfrm>
            <a:off x="5155379" y="1065862"/>
            <a:ext cx="5744685" cy="4726276"/>
          </a:xfrm>
        </p:spPr>
        <p:txBody>
          <a:bodyPr anchor="ctr">
            <a:normAutofit/>
          </a:bodyPr>
          <a:lstStyle/>
          <a:p>
            <a:pPr marL="0" indent="0">
              <a:buNone/>
            </a:pPr>
            <a:endParaRPr lang="en-US" sz="2000" dirty="0" smtClean="0">
              <a:solidFill>
                <a:srgbClr val="FFFFFF"/>
              </a:solidFill>
              <a:latin typeface="Montserrat" panose="00000500000000000000" pitchFamily="2" charset="0"/>
            </a:endParaRPr>
          </a:p>
          <a:p>
            <a:r>
              <a:rPr lang="en-US" sz="2000" dirty="0" err="1" smtClean="0">
                <a:solidFill>
                  <a:srgbClr val="FFFFFF"/>
                </a:solidFill>
                <a:latin typeface="Montserrat" panose="00000500000000000000" pitchFamily="2" charset="0"/>
              </a:rPr>
              <a:t>Complexiteit</a:t>
            </a:r>
            <a:r>
              <a:rPr lang="en-US" sz="2000" dirty="0" smtClean="0">
                <a:solidFill>
                  <a:srgbClr val="FFFFFF"/>
                </a:solidFill>
                <a:latin typeface="Montserrat" panose="00000500000000000000" pitchFamily="2" charset="0"/>
              </a:rPr>
              <a:t> indoor climate</a:t>
            </a:r>
            <a:endParaRPr lang="en-US" sz="2000" dirty="0">
              <a:solidFill>
                <a:srgbClr val="FFFFFF"/>
              </a:solidFill>
              <a:latin typeface="Montserrat" panose="00000500000000000000" pitchFamily="2" charset="0"/>
            </a:endParaRPr>
          </a:p>
          <a:p>
            <a:r>
              <a:rPr lang="en-US" sz="2000" dirty="0" err="1" smtClean="0">
                <a:solidFill>
                  <a:srgbClr val="FFFFFF"/>
                </a:solidFill>
                <a:latin typeface="Montserrat" panose="00000500000000000000" pitchFamily="2" charset="0"/>
              </a:rPr>
              <a:t>Normale</a:t>
            </a:r>
            <a:r>
              <a:rPr lang="en-US" sz="2000" dirty="0" smtClean="0">
                <a:solidFill>
                  <a:srgbClr val="FFFFFF"/>
                </a:solidFill>
                <a:latin typeface="Montserrat" panose="00000500000000000000" pitchFamily="2" charset="0"/>
              </a:rPr>
              <a:t> </a:t>
            </a:r>
            <a:r>
              <a:rPr lang="en-US" sz="2000" dirty="0" err="1" smtClean="0">
                <a:solidFill>
                  <a:srgbClr val="FFFFFF"/>
                </a:solidFill>
                <a:latin typeface="Montserrat" panose="00000500000000000000" pitchFamily="2" charset="0"/>
              </a:rPr>
              <a:t>situatie</a:t>
            </a:r>
            <a:endParaRPr lang="en-US" sz="2000" dirty="0" smtClean="0">
              <a:solidFill>
                <a:srgbClr val="FFFFFF"/>
              </a:solidFill>
              <a:latin typeface="Montserrat" panose="00000500000000000000" pitchFamily="2" charset="0"/>
            </a:endParaRPr>
          </a:p>
          <a:p>
            <a:r>
              <a:rPr lang="en-US" sz="2000" dirty="0" err="1" smtClean="0">
                <a:solidFill>
                  <a:srgbClr val="FFFFFF"/>
                </a:solidFill>
                <a:latin typeface="Montserrat" panose="00000500000000000000" pitchFamily="2" charset="0"/>
              </a:rPr>
              <a:t>Foutdetectie</a:t>
            </a:r>
            <a:endParaRPr lang="en-US" sz="2000" dirty="0">
              <a:solidFill>
                <a:srgbClr val="FFFFFF"/>
              </a:solidFill>
              <a:latin typeface="Montserrat" panose="00000500000000000000" pitchFamily="2" charset="0"/>
            </a:endParaRPr>
          </a:p>
          <a:p>
            <a:pPr marL="0" indent="0">
              <a:buNone/>
            </a:pPr>
            <a:endParaRPr lang="en-US" sz="2000" dirty="0">
              <a:solidFill>
                <a:srgbClr val="FFFFFF"/>
              </a:solidFill>
            </a:endParaRPr>
          </a:p>
        </p:txBody>
      </p:sp>
    </p:spTree>
    <p:extLst>
      <p:ext uri="{BB962C8B-B14F-4D97-AF65-F5344CB8AC3E}">
        <p14:creationId xmlns:p14="http://schemas.microsoft.com/office/powerpoint/2010/main" val="38966627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xmlns="" id="{A08F0E55-F755-4D0F-A086-DD2A8CAED1F6}"/>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err="1">
                <a:solidFill>
                  <a:srgbClr val="FFFFFF"/>
                </a:solidFill>
              </a:rPr>
              <a:t>A</a:t>
            </a:r>
            <a:r>
              <a:rPr lang="en-US" sz="4000" kern="1200" dirty="0" err="1">
                <a:solidFill>
                  <a:srgbClr val="FFFFFF"/>
                </a:solidFill>
                <a:latin typeface="+mj-lt"/>
                <a:ea typeface="+mj-ea"/>
                <a:cs typeface="+mj-cs"/>
              </a:rPr>
              <a:t>anpak</a:t>
            </a:r>
            <a:endParaRPr lang="en-US" sz="40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r>
              <a:rPr lang="en-US" sz="2000" dirty="0" err="1">
                <a:solidFill>
                  <a:srgbClr val="FFFFFF"/>
                </a:solidFill>
              </a:rPr>
              <a:t>Vooronderzoek</a:t>
            </a:r>
            <a:endParaRPr lang="en-US" sz="2000" dirty="0">
              <a:solidFill>
                <a:srgbClr val="FFFFFF"/>
              </a:solidFill>
            </a:endParaRPr>
          </a:p>
          <a:p>
            <a:pPr indent="-228600">
              <a:buFont typeface="Arial" panose="020B0604020202020204" pitchFamily="34" charset="0"/>
              <a:buChar char="•"/>
            </a:pPr>
            <a:r>
              <a:rPr lang="en-US" sz="2000" dirty="0">
                <a:solidFill>
                  <a:srgbClr val="FFFFFF"/>
                </a:solidFill>
              </a:rPr>
              <a:t>Data cleaning</a:t>
            </a:r>
          </a:p>
          <a:p>
            <a:pPr indent="-228600">
              <a:buFont typeface="Arial" panose="020B0604020202020204" pitchFamily="34" charset="0"/>
              <a:buChar char="•"/>
            </a:pPr>
            <a:r>
              <a:rPr lang="en-US" sz="2000" dirty="0" err="1">
                <a:solidFill>
                  <a:srgbClr val="FFFFFF"/>
                </a:solidFill>
              </a:rPr>
              <a:t>Drie</a:t>
            </a:r>
            <a:r>
              <a:rPr lang="en-US" sz="2000" dirty="0">
                <a:solidFill>
                  <a:srgbClr val="FFFFFF"/>
                </a:solidFill>
              </a:rPr>
              <a:t> </a:t>
            </a:r>
            <a:r>
              <a:rPr lang="en-US" sz="2000" dirty="0" err="1">
                <a:solidFill>
                  <a:srgbClr val="FFFFFF"/>
                </a:solidFill>
              </a:rPr>
              <a:t>methodes</a:t>
            </a:r>
            <a:r>
              <a:rPr lang="en-US" sz="2000" dirty="0">
                <a:solidFill>
                  <a:srgbClr val="FFFFFF"/>
                </a:solidFill>
              </a:rPr>
              <a:t> </a:t>
            </a:r>
            <a:r>
              <a:rPr lang="en-US" sz="2000" dirty="0" err="1">
                <a:solidFill>
                  <a:srgbClr val="FFFFFF"/>
                </a:solidFill>
              </a:rPr>
              <a:t>testen</a:t>
            </a: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100667053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xmlns="" id="{A08F0E55-F755-4D0F-A086-DD2A8CAED1F6}"/>
              </a:ext>
            </a:extLst>
          </p:cNvPr>
          <p:cNvPicPr>
            <a:picLocks noGrp="1" noChangeAspect="1"/>
          </p:cNvPicPr>
          <p:nvPr>
            <p:ph idx="1"/>
          </p:nvPr>
        </p:nvPicPr>
        <p:blipFill rotWithShape="1">
          <a:blip r:embed="rId3">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2747" y="1065862"/>
            <a:ext cx="2255208" cy="4726276"/>
          </a:xfrm>
        </p:spPr>
        <p:txBody>
          <a:bodyPr vert="horz" lIns="91440" tIns="45720" rIns="91440" bIns="45720" rtlCol="0" anchor="ctr">
            <a:normAutofit/>
          </a:bodyPr>
          <a:lstStyle/>
          <a:p>
            <a:pPr algn="r"/>
            <a:r>
              <a:rPr lang="en-US" sz="4000" dirty="0" err="1">
                <a:solidFill>
                  <a:srgbClr val="FFFFFF"/>
                </a:solidFill>
              </a:rPr>
              <a:t>A</a:t>
            </a:r>
            <a:r>
              <a:rPr lang="en-US" sz="4000" kern="1200" dirty="0" err="1">
                <a:solidFill>
                  <a:srgbClr val="FFFFFF"/>
                </a:solidFill>
                <a:latin typeface="+mj-lt"/>
                <a:ea typeface="+mj-ea"/>
                <a:cs typeface="+mj-cs"/>
              </a:rPr>
              <a:t>anpak</a:t>
            </a:r>
            <a:endParaRPr lang="en-US" sz="4000" kern="1200" dirty="0">
              <a:solidFill>
                <a:srgbClr val="FFFFFF"/>
              </a:solidFill>
              <a:latin typeface="+mj-lt"/>
              <a:ea typeface="+mj-ea"/>
              <a:cs typeface="+mj-cs"/>
            </a:endParaRPr>
          </a:p>
        </p:txBody>
      </p:sp>
      <p:pic>
        <p:nvPicPr>
          <p:cNvPr id="7" name="Picture 6">
            <a:extLst>
              <a:ext uri="{FF2B5EF4-FFF2-40B4-BE49-F238E27FC236}">
                <a16:creationId xmlns:a16="http://schemas.microsoft.com/office/drawing/2014/main" xmlns="" id="{EB24C59B-02B7-49E8-A86E-4633F02A8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824" y="1495666"/>
            <a:ext cx="9406307" cy="3866668"/>
          </a:xfrm>
          <a:prstGeom prst="rect">
            <a:avLst/>
          </a:prstGeom>
        </p:spPr>
      </p:pic>
      <p:sp>
        <p:nvSpPr>
          <p:cNvPr id="4" name="Rechthoek 3"/>
          <p:cNvSpPr/>
          <p:nvPr/>
        </p:nvSpPr>
        <p:spPr>
          <a:xfrm>
            <a:off x="6308330" y="4200507"/>
            <a:ext cx="1885246" cy="109727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kstvak 4"/>
          <p:cNvSpPr txBox="1"/>
          <p:nvPr/>
        </p:nvSpPr>
        <p:spPr>
          <a:xfrm>
            <a:off x="6233148" y="4355185"/>
            <a:ext cx="2354642" cy="646331"/>
          </a:xfrm>
          <a:prstGeom prst="rect">
            <a:avLst/>
          </a:prstGeom>
          <a:noFill/>
        </p:spPr>
        <p:txBody>
          <a:bodyPr wrap="square" rtlCol="0">
            <a:spAutoFit/>
          </a:bodyPr>
          <a:lstStyle/>
          <a:p>
            <a:r>
              <a:rPr lang="nl-NL" dirty="0" err="1" smtClean="0">
                <a:solidFill>
                  <a:schemeClr val="bg1"/>
                </a:solidFill>
                <a:latin typeface="Arial" panose="020B0604020202020204" pitchFamily="34" charset="0"/>
                <a:cs typeface="Arial" panose="020B0604020202020204" pitchFamily="34" charset="0"/>
              </a:rPr>
              <a:t>Deeplearning</a:t>
            </a:r>
            <a:r>
              <a:rPr lang="nl-NL" dirty="0" smtClean="0">
                <a:solidFill>
                  <a:schemeClr val="bg1"/>
                </a:solidFill>
                <a:latin typeface="Arial" panose="020B0604020202020204" pitchFamily="34" charset="0"/>
                <a:cs typeface="Arial" panose="020B0604020202020204" pitchFamily="34" charset="0"/>
              </a:rPr>
              <a:t> &amp; </a:t>
            </a:r>
            <a:r>
              <a:rPr lang="nl-NL" dirty="0" err="1" smtClean="0">
                <a:solidFill>
                  <a:schemeClr val="bg1"/>
                </a:solidFill>
                <a:latin typeface="Arial" panose="020B0604020202020204" pitchFamily="34" charset="0"/>
                <a:cs typeface="Arial" panose="020B0604020202020204" pitchFamily="34" charset="0"/>
              </a:rPr>
              <a:t>Pattern</a:t>
            </a:r>
            <a:r>
              <a:rPr lang="nl-NL" dirty="0" smtClean="0">
                <a:solidFill>
                  <a:schemeClr val="bg1"/>
                </a:solidFill>
                <a:latin typeface="Arial" panose="020B0604020202020204" pitchFamily="34" charset="0"/>
                <a:cs typeface="Arial" panose="020B0604020202020204" pitchFamily="34" charset="0"/>
              </a:rPr>
              <a:t> </a:t>
            </a:r>
            <a:r>
              <a:rPr lang="nl-NL" dirty="0" err="1" smtClean="0">
                <a:solidFill>
                  <a:schemeClr val="bg1"/>
                </a:solidFill>
                <a:latin typeface="Arial" panose="020B0604020202020204" pitchFamily="34" charset="0"/>
                <a:cs typeface="Arial" panose="020B0604020202020204" pitchFamily="34" charset="0"/>
              </a:rPr>
              <a:t>recognition</a:t>
            </a:r>
            <a:endParaRPr lang="nl-NL"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4721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228600" y="1065862"/>
            <a:ext cx="3922765" cy="4726276"/>
          </a:xfrm>
        </p:spPr>
        <p:txBody>
          <a:bodyPr vert="horz" lIns="91440" tIns="45720" rIns="91440" bIns="45720" rtlCol="0" anchor="ctr">
            <a:normAutofit/>
          </a:bodyPr>
          <a:lstStyle/>
          <a:p>
            <a:pPr algn="r"/>
            <a:r>
              <a:rPr lang="en-US" sz="4000" dirty="0">
                <a:solidFill>
                  <a:srgbClr val="FFFFFF"/>
                </a:solidFill>
                <a:latin typeface="Montserrat" panose="00000500000000000000" pitchFamily="2" charset="0"/>
              </a:rPr>
              <a:t>Expert model</a:t>
            </a:r>
            <a:endParaRPr lang="en-US" sz="4000" kern="1200" dirty="0">
              <a:solidFill>
                <a:srgbClr val="FFFFFF"/>
              </a:solidFill>
              <a:latin typeface="Montserrat" panose="00000500000000000000" pitchFamily="2" charset="0"/>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dirty="0">
              <a:solidFill>
                <a:srgbClr val="FFFFFF"/>
              </a:solidFill>
            </a:endParaRPr>
          </a:p>
        </p:txBody>
      </p:sp>
      <p:pic>
        <p:nvPicPr>
          <p:cNvPr id="11" name="Picture 10">
            <a:extLst>
              <a:ext uri="{FF2B5EF4-FFF2-40B4-BE49-F238E27FC236}">
                <a16:creationId xmlns:a16="http://schemas.microsoft.com/office/drawing/2014/main" xmlns="" id="{E72446F8-58D7-414C-9FF8-C196185CA9F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5730"/>
          <a:stretch/>
        </p:blipFill>
        <p:spPr>
          <a:xfrm>
            <a:off x="20" y="0"/>
            <a:ext cx="12191980" cy="6857999"/>
          </a:xfrm>
          <a:prstGeom prst="rect">
            <a:avLst/>
          </a:prstGeom>
          <a:effectLst>
            <a:outerShdw blurRad="50800" dist="50800" dir="5400000" algn="ctr" rotWithShape="0">
              <a:srgbClr val="000000">
                <a:alpha val="28000"/>
              </a:srgbClr>
            </a:outerShdw>
          </a:effectLst>
        </p:spPr>
      </p:pic>
    </p:spTree>
    <p:extLst>
      <p:ext uri="{BB962C8B-B14F-4D97-AF65-F5344CB8AC3E}">
        <p14:creationId xmlns:p14="http://schemas.microsoft.com/office/powerpoint/2010/main" val="170544136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228600" y="1065862"/>
            <a:ext cx="3922765" cy="4726276"/>
          </a:xfrm>
        </p:spPr>
        <p:txBody>
          <a:bodyPr vert="horz" lIns="91440" tIns="45720" rIns="91440" bIns="45720" rtlCol="0" anchor="ctr">
            <a:normAutofit/>
          </a:bodyPr>
          <a:lstStyle/>
          <a:p>
            <a:pPr algn="r"/>
            <a:r>
              <a:rPr lang="en-US" sz="4000" dirty="0">
                <a:solidFill>
                  <a:srgbClr val="FFFFFF"/>
                </a:solidFill>
                <a:latin typeface="Montserrat" panose="00000500000000000000" pitchFamily="2" charset="0"/>
              </a:rPr>
              <a:t>Expert model</a:t>
            </a:r>
            <a:endParaRPr lang="en-US" sz="4000" kern="1200" dirty="0">
              <a:solidFill>
                <a:srgbClr val="FFFFFF"/>
              </a:solidFill>
              <a:latin typeface="Montserrat" panose="00000500000000000000" pitchFamily="2" charset="0"/>
            </a:endParaRP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dirty="0">
              <a:solidFill>
                <a:srgbClr val="FFFFFF"/>
              </a:solidFill>
            </a:endParaRPr>
          </a:p>
        </p:txBody>
      </p:sp>
      <p:pic>
        <p:nvPicPr>
          <p:cNvPr id="11" name="Picture 10">
            <a:extLst>
              <a:ext uri="{FF2B5EF4-FFF2-40B4-BE49-F238E27FC236}">
                <a16:creationId xmlns:a16="http://schemas.microsoft.com/office/drawing/2014/main" xmlns="" id="{E72446F8-58D7-414C-9FF8-C196185CA9F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5730"/>
          <a:stretch/>
        </p:blipFill>
        <p:spPr>
          <a:xfrm>
            <a:off x="20" y="0"/>
            <a:ext cx="12191980" cy="6857999"/>
          </a:xfrm>
          <a:prstGeom prst="rect">
            <a:avLst/>
          </a:prstGeom>
          <a:effectLst>
            <a:outerShdw blurRad="50800" dist="50800" dir="5400000" algn="ctr" rotWithShape="0">
              <a:srgbClr val="000000">
                <a:alpha val="28000"/>
              </a:srgbClr>
            </a:outerShdw>
          </a:effectLst>
        </p:spPr>
      </p:pic>
    </p:spTree>
    <p:extLst>
      <p:ext uri="{BB962C8B-B14F-4D97-AF65-F5344CB8AC3E}">
        <p14:creationId xmlns:p14="http://schemas.microsoft.com/office/powerpoint/2010/main" val="7177947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dirty="0">
                <a:solidFill>
                  <a:srgbClr val="FFFFFF"/>
                </a:solidFill>
                <a:latin typeface="+mj-lt"/>
                <a:ea typeface="+mj-ea"/>
                <a:cs typeface="+mj-cs"/>
              </a:rPr>
              <a:t>Expert model</a:t>
            </a: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dirty="0">
              <a:solidFill>
                <a:srgbClr val="FFFFFF"/>
              </a:solidFill>
            </a:endParaRPr>
          </a:p>
        </p:txBody>
      </p:sp>
      <p:pic>
        <p:nvPicPr>
          <p:cNvPr id="11" name="Picture 10">
            <a:extLst>
              <a:ext uri="{FF2B5EF4-FFF2-40B4-BE49-F238E27FC236}">
                <a16:creationId xmlns:a16="http://schemas.microsoft.com/office/drawing/2014/main" xmlns="" id="{E72446F8-58D7-414C-9FF8-C196185CA9F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5730"/>
          <a:stretch/>
        </p:blipFill>
        <p:spPr>
          <a:xfrm>
            <a:off x="20" y="0"/>
            <a:ext cx="12191980" cy="6857999"/>
          </a:xfrm>
          <a:prstGeom prst="rect">
            <a:avLst/>
          </a:prstGeom>
          <a:effectLst>
            <a:outerShdw blurRad="50800" dist="50800" dir="5400000" algn="ctr" rotWithShape="0">
              <a:srgbClr val="000000">
                <a:alpha val="28000"/>
              </a:srgbClr>
            </a:outerShdw>
          </a:effectLst>
        </p:spPr>
      </p:pic>
      <p:pic>
        <p:nvPicPr>
          <p:cNvPr id="1028" name="Picture 4" descr="Schermafbeelding 2017-11-03 om 13.31.37.png">
            <a:extLst>
              <a:ext uri="{FF2B5EF4-FFF2-40B4-BE49-F238E27FC236}">
                <a16:creationId xmlns:a16="http://schemas.microsoft.com/office/drawing/2014/main" xmlns="" id="{212197C0-F9D0-4E6B-BF25-7E3AECE04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763" y="0"/>
            <a:ext cx="6980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80086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xmlns=""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xmlns=""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05BE7EE-1E72-4C48-A371-6629B81F27A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dirty="0">
                <a:solidFill>
                  <a:srgbClr val="FFFFFF"/>
                </a:solidFill>
                <a:latin typeface="+mj-lt"/>
                <a:ea typeface="+mj-ea"/>
                <a:cs typeface="+mj-cs"/>
              </a:rPr>
              <a:t>Bayesian Belief Network</a:t>
            </a:r>
          </a:p>
        </p:txBody>
      </p:sp>
      <p:sp>
        <p:nvSpPr>
          <p:cNvPr id="4" name="Text Placeholder 3">
            <a:extLst>
              <a:ext uri="{FF2B5EF4-FFF2-40B4-BE49-F238E27FC236}">
                <a16:creationId xmlns:a16="http://schemas.microsoft.com/office/drawing/2014/main" xmlns="" id="{F7DFD2F7-C3A8-4E0A-A9BA-E6F85766901C}"/>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endParaRPr lang="en-US" sz="2000" dirty="0">
              <a:solidFill>
                <a:srgbClr val="FFFFFF"/>
              </a:solidFill>
            </a:endParaRPr>
          </a:p>
        </p:txBody>
      </p:sp>
      <p:pic>
        <p:nvPicPr>
          <p:cNvPr id="9" name="Content Placeholder 5">
            <a:extLst>
              <a:ext uri="{FF2B5EF4-FFF2-40B4-BE49-F238E27FC236}">
                <a16:creationId xmlns:a16="http://schemas.microsoft.com/office/drawing/2014/main" xmlns="" id="{36927144-564A-4047-824B-DF6D2FDB957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1"/>
            <a:ext cx="12191980" cy="6857999"/>
          </a:xfrm>
          <a:prstGeom prst="rect">
            <a:avLst/>
          </a:prstGeom>
        </p:spPr>
      </p:pic>
    </p:spTree>
    <p:extLst>
      <p:ext uri="{BB962C8B-B14F-4D97-AF65-F5344CB8AC3E}">
        <p14:creationId xmlns:p14="http://schemas.microsoft.com/office/powerpoint/2010/main" val="13091967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760</TotalTime>
  <Words>635</Words>
  <Application>Microsoft Office PowerPoint</Application>
  <PresentationFormat>Breedbeeld</PresentationFormat>
  <Paragraphs>124</Paragraphs>
  <Slides>23</Slides>
  <Notes>22</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23</vt:i4>
      </vt:variant>
    </vt:vector>
  </HeadingPairs>
  <TitlesOfParts>
    <vt:vector size="29" baseType="lpstr">
      <vt:lpstr>Arial</vt:lpstr>
      <vt:lpstr>Calibri</vt:lpstr>
      <vt:lpstr>Calibri Light</vt:lpstr>
      <vt:lpstr>Montserrat</vt:lpstr>
      <vt:lpstr>Univers</vt:lpstr>
      <vt:lpstr>Office Theme</vt:lpstr>
      <vt:lpstr>Project:  Smart Building HHS</vt:lpstr>
      <vt:lpstr>PowerPoint-presentatie</vt:lpstr>
      <vt:lpstr>Probleem</vt:lpstr>
      <vt:lpstr>Aanpak</vt:lpstr>
      <vt:lpstr>Aanpak</vt:lpstr>
      <vt:lpstr>Expert model</vt:lpstr>
      <vt:lpstr>Expert model</vt:lpstr>
      <vt:lpstr>Expert model</vt:lpstr>
      <vt:lpstr>Bayesian Belief Network</vt:lpstr>
      <vt:lpstr>Bayesian Belief Network</vt:lpstr>
      <vt:lpstr>Bayesian Belief Network</vt:lpstr>
      <vt:lpstr>Bayesian Belief Network</vt:lpstr>
      <vt:lpstr>Bayesian Belief Network</vt:lpstr>
      <vt:lpstr>Deep Learning</vt:lpstr>
      <vt:lpstr>Deep Learning</vt:lpstr>
      <vt:lpstr>Deep Learning</vt:lpstr>
      <vt:lpstr>Deep Learning</vt:lpstr>
      <vt:lpstr>Deep Learning</vt:lpstr>
      <vt:lpstr>Deep Learning</vt:lpstr>
      <vt:lpstr>Deep Learning</vt:lpstr>
      <vt:lpstr>Deep Learning</vt:lpstr>
      <vt:lpstr>Deep Learning</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B Tuynman</dc:creator>
  <cp:lastModifiedBy>steven wetstein</cp:lastModifiedBy>
  <cp:revision>41</cp:revision>
  <dcterms:created xsi:type="dcterms:W3CDTF">2017-11-27T09:44:14Z</dcterms:created>
  <dcterms:modified xsi:type="dcterms:W3CDTF">2017-11-29T11:10:04Z</dcterms:modified>
</cp:coreProperties>
</file>